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343" r:id="rId2"/>
    <p:sldId id="304" r:id="rId3"/>
    <p:sldId id="877" r:id="rId4"/>
    <p:sldId id="663" r:id="rId5"/>
    <p:sldId id="882" r:id="rId6"/>
    <p:sldId id="883" r:id="rId7"/>
    <p:sldId id="888" r:id="rId8"/>
    <p:sldId id="887" r:id="rId9"/>
    <p:sldId id="892" r:id="rId10"/>
    <p:sldId id="889" r:id="rId11"/>
    <p:sldId id="884" r:id="rId12"/>
    <p:sldId id="880" r:id="rId13"/>
    <p:sldId id="878" r:id="rId14"/>
    <p:sldId id="845" r:id="rId15"/>
    <p:sldId id="869" r:id="rId16"/>
    <p:sldId id="842" r:id="rId17"/>
    <p:sldId id="850" r:id="rId18"/>
    <p:sldId id="860" r:id="rId19"/>
  </p:sldIdLst>
  <p:sldSz cx="12192000" cy="6858000"/>
  <p:notesSz cx="6888163" cy="100187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zodjon E. Farmonov" initials="OEF" lastIdx="0" clrIdx="0"/>
  <p:cmAuthor id="2" name="HA.Homidov" initials="H" lastIdx="3" clrIdx="1">
    <p:extLst>
      <p:ext uri="{19B8F6BF-5375-455C-9EA6-DF929625EA0E}">
        <p15:presenceInfo xmlns:p15="http://schemas.microsoft.com/office/powerpoint/2012/main" userId="S-1-5-21-314410742-3216470733-3246229300-2720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B800"/>
    <a:srgbClr val="BE7B32"/>
    <a:srgbClr val="E04E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68" autoAdjust="0"/>
    <p:restoredTop sz="95256" autoAdjust="0"/>
  </p:normalViewPr>
  <p:slideViewPr>
    <p:cSldViewPr snapToGrid="0">
      <p:cViewPr varScale="1">
        <p:scale>
          <a:sx n="82" d="100"/>
          <a:sy n="82" d="100"/>
        </p:scale>
        <p:origin x="590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4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500" cy="501650"/>
          </a:xfrm>
          <a:prstGeom prst="rect">
            <a:avLst/>
          </a:prstGeom>
        </p:spPr>
        <p:txBody>
          <a:bodyPr vert="horz" lIns="91438" tIns="45719" rIns="91438" bIns="45719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902076" y="0"/>
            <a:ext cx="2984500" cy="501650"/>
          </a:xfrm>
          <a:prstGeom prst="rect">
            <a:avLst/>
          </a:prstGeom>
        </p:spPr>
        <p:txBody>
          <a:bodyPr vert="horz" lIns="91438" tIns="45719" rIns="91438" bIns="45719" rtlCol="0"/>
          <a:lstStyle>
            <a:lvl1pPr algn="r">
              <a:defRPr sz="1200"/>
            </a:lvl1pPr>
          </a:lstStyle>
          <a:p>
            <a:fld id="{DDD23A7A-0D6B-4A8B-B1CF-975BA9EE6AFC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50888"/>
            <a:ext cx="6681787" cy="37576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8" tIns="45719" rIns="91438" bIns="45719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8977" y="4759325"/>
            <a:ext cx="5510213" cy="4508500"/>
          </a:xfrm>
          <a:prstGeom prst="rect">
            <a:avLst/>
          </a:prstGeom>
        </p:spPr>
        <p:txBody>
          <a:bodyPr vert="horz" lIns="91438" tIns="45719" rIns="91438" bIns="45719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515475"/>
            <a:ext cx="2984500" cy="501650"/>
          </a:xfrm>
          <a:prstGeom prst="rect">
            <a:avLst/>
          </a:prstGeom>
        </p:spPr>
        <p:txBody>
          <a:bodyPr vert="horz" lIns="91438" tIns="45719" rIns="91438" bIns="45719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902076" y="9515475"/>
            <a:ext cx="2984500" cy="501650"/>
          </a:xfrm>
          <a:prstGeom prst="rect">
            <a:avLst/>
          </a:prstGeom>
        </p:spPr>
        <p:txBody>
          <a:bodyPr vert="horz" lIns="91438" tIns="45719" rIns="91438" bIns="45719" rtlCol="0" anchor="b"/>
          <a:lstStyle>
            <a:lvl1pPr algn="r">
              <a:defRPr sz="1200"/>
            </a:lvl1pPr>
          </a:lstStyle>
          <a:p>
            <a:fld id="{0C4AF123-9587-49A1-9B7D-D45084945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340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62210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0235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38445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42858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2703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288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0781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4285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943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1148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7436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58634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4AF123-9587-49A1-9B7D-D450849450F0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188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3393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170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22796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5331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1772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0628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70705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18162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35332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.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5400" b="0" i="0" baseline="0" dirty="0">
              <a:solidFill>
                <a:srgbClr val="FFFFFF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799AF4D-BF0E-4EC8-83B0-23EAD5E49870}"/>
              </a:ext>
            </a:extLst>
          </p:cNvPr>
          <p:cNvSpPr/>
          <p:nvPr userDrawn="1"/>
        </p:nvSpPr>
        <p:spPr>
          <a:xfrm>
            <a:off x="0" y="5279183"/>
            <a:ext cx="12192000" cy="1578817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 dirty="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C4C29129-065B-4BFB-A847-F913B962A5D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89" b="30903"/>
          <a:stretch>
            <a:fillRect/>
          </a:stretch>
        </p:blipFill>
        <p:spPr>
          <a:xfrm>
            <a:off x="0" y="0"/>
            <a:ext cx="12192000" cy="5276850"/>
          </a:xfrm>
          <a:custGeom>
            <a:avLst/>
            <a:gdLst>
              <a:gd name="connsiteX0" fmla="*/ 0 w 12192000"/>
              <a:gd name="connsiteY0" fmla="*/ 0 h 5276850"/>
              <a:gd name="connsiteX1" fmla="*/ 12192000 w 12192000"/>
              <a:gd name="connsiteY1" fmla="*/ 0 h 5276850"/>
              <a:gd name="connsiteX2" fmla="*/ 12192000 w 12192000"/>
              <a:gd name="connsiteY2" fmla="*/ 5276850 h 5276850"/>
              <a:gd name="connsiteX3" fmla="*/ 0 w 12192000"/>
              <a:gd name="connsiteY3" fmla="*/ 5276850 h 5276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276850">
                <a:moveTo>
                  <a:pt x="0" y="0"/>
                </a:moveTo>
                <a:lnTo>
                  <a:pt x="12192000" y="0"/>
                </a:lnTo>
                <a:lnTo>
                  <a:pt x="12192000" y="5276850"/>
                </a:lnTo>
                <a:lnTo>
                  <a:pt x="0" y="5276850"/>
                </a:lnTo>
                <a:close/>
              </a:path>
            </a:pathLst>
          </a:cu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6C989D4-7F1F-4C2F-9785-245C57631A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" t="8741" r="102" b="27"/>
          <a:stretch/>
        </p:blipFill>
        <p:spPr>
          <a:xfrm rot="16200000" flipH="1">
            <a:off x="8471921" y="1973272"/>
            <a:ext cx="580573" cy="6858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9ACAACFC-9D9A-4A08-A3EC-4BAE97342585}"/>
              </a:ext>
            </a:extLst>
          </p:cNvPr>
          <p:cNvSpPr/>
          <p:nvPr userDrawn="1"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90000"/>
                </a:schemeClr>
              </a:gs>
              <a:gs pos="100000">
                <a:schemeClr val="tx2">
                  <a:alpha val="90000"/>
                </a:schemeClr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 dirty="0">
              <a:solidFill>
                <a:prstClr val="white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35" name="Text Placeholder 6">
            <a:extLst>
              <a:ext uri="{FF2B5EF4-FFF2-40B4-BE49-F238E27FC236}">
                <a16:creationId xmlns:a16="http://schemas.microsoft.com/office/drawing/2014/main" id="{2263DBC8-B7DF-43C9-8955-DE6FD02CDA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117415" y="6207842"/>
            <a:ext cx="6868800" cy="327148"/>
          </a:xfrm>
          <a:prstGeom prst="rect">
            <a:avLst/>
          </a:prstGeom>
          <a:noFill/>
        </p:spPr>
        <p:txBody>
          <a:bodyPr anchor="ctr"/>
          <a:lstStyle>
            <a:lvl1pPr algn="l">
              <a:lnSpc>
                <a:spcPct val="110000"/>
              </a:lnSpc>
              <a:buNone/>
              <a:defRPr sz="1200" b="1" cap="all" baseline="0">
                <a:solidFill>
                  <a:schemeClr val="accent5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defRPr>
            </a:lvl1pPr>
            <a:lvl2pPr algn="ctr">
              <a:buNone/>
              <a:defRPr/>
            </a:lvl2pPr>
            <a:lvl3pPr marL="0" indent="0" algn="ctr">
              <a:buNone/>
              <a:defRPr/>
            </a:lvl3pPr>
            <a:lvl4pPr marL="228600" indent="0" algn="ctr">
              <a:buNone/>
              <a:defRPr/>
            </a:lvl4pPr>
            <a:lvl5pPr marL="457200" indent="0" algn="ctr">
              <a:buNone/>
              <a:defRPr/>
            </a:lvl5pPr>
          </a:lstStyle>
          <a:p>
            <a:pPr lvl="0"/>
            <a:r>
              <a:rPr lang="en-US" dirty="0"/>
              <a:t>Click to edit date/place</a:t>
            </a: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C6782231-CE84-4169-AF6F-D2D5C151FF1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1117415" y="5495706"/>
            <a:ext cx="6868800" cy="43619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10000"/>
              </a:lnSpc>
              <a:buNone/>
              <a:defRPr sz="1600" baseline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 in sentence case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3E6FF92A-75EB-4B0F-83DB-744ECBB243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ltGray">
          <a:xfrm>
            <a:off x="1117415" y="1886242"/>
            <a:ext cx="6868800" cy="3138423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>
              <a:lnSpc>
                <a:spcPct val="93000"/>
              </a:lnSpc>
              <a:defRPr sz="5400" b="1" baseline="0">
                <a:solidFill>
                  <a:schemeClr val="bg1"/>
                </a:solidFill>
                <a:latin typeface="+mj-lt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 dirty="0"/>
              <a:t>Title in Title Case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063F98A-8C5B-40E2-B6DC-D7C6D40A29E8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659" y="5570643"/>
            <a:ext cx="1657738" cy="89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33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458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7213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272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49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8471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1809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976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460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62C5615-3E17-4F1C-9B93-B9CE56C1B347}" type="datetimeFigureOut">
              <a:rPr lang="ru-RU" smtClean="0"/>
              <a:t>06.02.2025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07F8A7E-38BC-4922-9FFB-3A036BB535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252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3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6.png"/><Relationship Id="rId7" Type="http://schemas.openxmlformats.org/officeDocument/2006/relationships/image" Target="../media/image2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0.jpe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1.jpe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5.jpeg"/><Relationship Id="rId4" Type="http://schemas.openxmlformats.org/officeDocument/2006/relationships/image" Target="../media/image34.jpe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6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microsoft.com/office/2007/relationships/hdphoto" Target="../media/hdphoto1.wdp"/><Relationship Id="rId9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86" imgH="286" progId="TCLayout.ActiveDocument.1">
                  <p:embed/>
                </p:oleObj>
              </mc:Choice>
              <mc:Fallback>
                <p:oleObj name="think-cell Slide" r:id="rId4" imgW="286" imgH="28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ubtitle 2">
            <a:extLst>
              <a:ext uri="{FF2B5EF4-FFF2-40B4-BE49-F238E27FC236}">
                <a16:creationId xmlns:a16="http://schemas.microsoft.com/office/drawing/2014/main" id="{63F03E0D-7F58-4547-AF40-488A36C349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ru-RU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Главное</a:t>
            </a:r>
            <a:r>
              <a:rPr lang="ru-RU" sz="2800" dirty="0">
                <a:solidFill>
                  <a:srgbClr val="FFFF00"/>
                </a:solidFill>
              </a:rPr>
              <a:t> управление ОТиТБ, УИКТ 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2BC31F-E25B-46DC-B182-EB0C8C7C4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0042" y="1765811"/>
            <a:ext cx="7531635" cy="3138423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Выездная проверка состояния охраны труда в </a:t>
            </a:r>
            <a:br>
              <a:rPr lang="ru-RU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«НМЗ», анализ в информационной системе </a:t>
            </a:r>
            <a:r>
              <a:rPr lang="en-US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eistb.ngmk.uz</a:t>
            </a:r>
            <a:br>
              <a:rPr lang="en-US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 период с </a:t>
            </a:r>
            <a:r>
              <a:rPr lang="en-US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</a:t>
            </a:r>
            <a:r>
              <a:rPr lang="ru-RU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.01.2025г. по </a:t>
            </a:r>
            <a:r>
              <a:rPr lang="ru-RU" sz="32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31</a:t>
            </a:r>
            <a:r>
              <a:rPr lang="ru-RU" sz="3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.01.2025г. И ход исполнения приказа №738 от 31.10.2024г.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3F03E0D-7F58-4547-AF40-488A36C349D6}"/>
              </a:ext>
            </a:extLst>
          </p:cNvPr>
          <p:cNvSpPr txBox="1">
            <a:spLocks/>
          </p:cNvSpPr>
          <p:nvPr/>
        </p:nvSpPr>
        <p:spPr bwMode="white">
          <a:xfrm>
            <a:off x="990845" y="4826695"/>
            <a:ext cx="6868800" cy="4361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  <a:sym typeface="Trebuchet MS" panose="020B0603020202020204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0ADEAE92-8EE6-4978-B035-D229BEDD6EF6}"/>
              </a:ext>
            </a:extLst>
          </p:cNvPr>
          <p:cNvSpPr txBox="1">
            <a:spLocks/>
          </p:cNvSpPr>
          <p:nvPr/>
        </p:nvSpPr>
        <p:spPr bwMode="white">
          <a:xfrm>
            <a:off x="338163" y="6305275"/>
            <a:ext cx="6868800" cy="4361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  <a:sym typeface="Trebuchet MS" panose="020B0603020202020204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2025г.</a:t>
            </a:r>
            <a:endParaRPr lang="en-US" sz="2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48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>
            <a:cxnSpLocks/>
          </p:cNvCxnSpPr>
          <p:nvPr/>
        </p:nvCxnSpPr>
        <p:spPr>
          <a:xfrm>
            <a:off x="7587120" y="1063487"/>
            <a:ext cx="7" cy="5794513"/>
          </a:xfrm>
          <a:prstGeom prst="line">
            <a:avLst/>
          </a:prstGeom>
          <a:ln>
            <a:solidFill>
              <a:schemeClr val="accent3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218566" y="2181064"/>
            <a:ext cx="7349113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500" b="1" dirty="0">
                <a:solidFill>
                  <a:schemeClr val="bg1"/>
                </a:solidFill>
              </a:rPr>
              <a:t>Землеприготовительный участок</a:t>
            </a:r>
            <a:r>
              <a:rPr lang="en-US" sz="1500" b="1" dirty="0">
                <a:solidFill>
                  <a:schemeClr val="bg1"/>
                </a:solidFill>
              </a:rPr>
              <a:t>:</a:t>
            </a:r>
            <a:r>
              <a:rPr lang="ru-RU" sz="1500" dirty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ru-RU" sz="1500" dirty="0">
                <a:solidFill>
                  <a:schemeClr val="bg1"/>
                </a:solidFill>
              </a:rPr>
              <a:t>В целях проведения ремонтно-восстановительных работ (замена кожухов шахты – рабочие поверхности) элеватора марки ЛГ25С № 183 смонтирована много ярусная рабочая площадка на протяжении высоты</a:t>
            </a:r>
            <a:r>
              <a:rPr lang="en-US" sz="1500" dirty="0">
                <a:solidFill>
                  <a:schemeClr val="bg1"/>
                </a:solidFill>
              </a:rPr>
              <a:t> </a:t>
            </a:r>
            <a:r>
              <a:rPr lang="ru-RU" sz="1500" dirty="0">
                <a:solidFill>
                  <a:schemeClr val="bg1"/>
                </a:solidFill>
              </a:rPr>
              <a:t>более 10 м, отсутствует проект производства работ по требованиям безопасности. </a:t>
            </a:r>
          </a:p>
          <a:p>
            <a:pPr algn="just"/>
            <a:r>
              <a:rPr lang="ru-RU" sz="1200" b="1" dirty="0" err="1">
                <a:solidFill>
                  <a:schemeClr val="bg1"/>
                </a:solidFill>
              </a:rPr>
              <a:t>п.п</a:t>
            </a:r>
            <a:r>
              <a:rPr lang="ru-RU" sz="1200" b="1" dirty="0">
                <a:solidFill>
                  <a:schemeClr val="bg1"/>
                </a:solidFill>
              </a:rPr>
              <a:t>. 625, 626 Правила безопасности при работе с инструментом и приспособлениями.</a:t>
            </a:r>
          </a:p>
          <a:p>
            <a:pPr algn="just"/>
            <a:r>
              <a:rPr lang="ru-RU" sz="1500" dirty="0">
                <a:solidFill>
                  <a:schemeClr val="accent4">
                    <a:lumMod val="50000"/>
                  </a:schemeClr>
                </a:solidFill>
                <a:cs typeface="Times New Roman" panose="02020603050405020304" pitchFamily="18" charset="0"/>
              </a:rPr>
              <a:t>Ответственное лицо: </a:t>
            </a:r>
            <a:r>
              <a:rPr lang="ru-RU" sz="1500" dirty="0">
                <a:solidFill>
                  <a:schemeClr val="bg1"/>
                </a:solidFill>
                <a:cs typeface="Times New Roman" panose="02020603050405020304" pitchFamily="18" charset="0"/>
              </a:rPr>
              <a:t>Механик РМУ </a:t>
            </a:r>
            <a:r>
              <a:rPr lang="ru-RU" sz="1500" dirty="0" err="1">
                <a:solidFill>
                  <a:schemeClr val="bg1"/>
                </a:solidFill>
                <a:cs typeface="Times New Roman" panose="02020603050405020304" pitchFamily="18" charset="0"/>
              </a:rPr>
              <a:t>Джураев</a:t>
            </a:r>
            <a:r>
              <a:rPr lang="ru-RU" sz="1500" dirty="0">
                <a:solidFill>
                  <a:schemeClr val="bg1"/>
                </a:solidFill>
                <a:cs typeface="Times New Roman" panose="02020603050405020304" pitchFamily="18" charset="0"/>
              </a:rPr>
              <a:t> Ф. </a:t>
            </a:r>
            <a:r>
              <a:rPr lang="en-US" sz="1500" b="1" dirty="0">
                <a:solidFill>
                  <a:schemeClr val="bg1"/>
                </a:solidFill>
                <a:cs typeface="Times New Roman" panose="02020603050405020304" pitchFamily="18" charset="0"/>
              </a:rPr>
              <a:t>-</a:t>
            </a:r>
            <a:r>
              <a:rPr lang="ru-RU" sz="1500" b="1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1500" b="1" dirty="0">
                <a:solidFill>
                  <a:schemeClr val="bg1"/>
                </a:solidFill>
              </a:rPr>
              <a:t>объявлен выговор и лишены премии в размере 50% за февраль месяц.</a:t>
            </a:r>
            <a:endParaRPr lang="ru-RU" sz="1500" b="1" dirty="0">
              <a:solidFill>
                <a:srgbClr val="FF0000"/>
              </a:solidFill>
            </a:endParaRPr>
          </a:p>
          <a:p>
            <a:endParaRPr lang="ru-RU" sz="1600" b="1" dirty="0">
              <a:solidFill>
                <a:srgbClr val="FF0000"/>
              </a:solidFill>
            </a:endParaRP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957129" y="149899"/>
            <a:ext cx="10890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ПО «НМЗ»</a:t>
            </a:r>
          </a:p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Литейный цех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22FF0C6-CD85-4DCA-8098-372C9B0FD949}"/>
              </a:ext>
            </a:extLst>
          </p:cNvPr>
          <p:cNvSpPr/>
          <p:nvPr/>
        </p:nvSpPr>
        <p:spPr>
          <a:xfrm>
            <a:off x="8744704" y="2789096"/>
            <a:ext cx="2600723" cy="392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ru-RU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Эффективные меры:</a:t>
            </a:r>
            <a:endParaRPr lang="ru-RU" b="1" dirty="0">
              <a:solidFill>
                <a:schemeClr val="accent2"/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EEE0BF4-4B44-4275-BFC4-EB1785CFB1DA}"/>
              </a:ext>
            </a:extLst>
          </p:cNvPr>
          <p:cNvSpPr/>
          <p:nvPr/>
        </p:nvSpPr>
        <p:spPr>
          <a:xfrm>
            <a:off x="7600077" y="3086331"/>
            <a:ext cx="451396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1.</a:t>
            </a:r>
            <a:r>
              <a:rPr lang="ru-RU" sz="1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Запретить</a:t>
            </a:r>
            <a:r>
              <a:rPr lang="ru-RU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ru-RU" sz="1400" dirty="0">
                <a:solidFill>
                  <a:schemeClr val="bg1"/>
                </a:solidFill>
              </a:rPr>
              <a:t>выполнения ремонтно-восстановительных работ</a:t>
            </a:r>
            <a:r>
              <a:rPr lang="ru-RU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 на высоте не отвечающие требованиям безопасности.  2.Разработать </a:t>
            </a:r>
            <a:r>
              <a:rPr lang="ru-RU" sz="1400" dirty="0">
                <a:solidFill>
                  <a:schemeClr val="bg1"/>
                </a:solidFill>
              </a:rPr>
              <a:t>проект производства работ. </a:t>
            </a:r>
          </a:p>
          <a:p>
            <a:pPr algn="just"/>
            <a:r>
              <a:rPr lang="ru-RU" sz="1400" dirty="0">
                <a:solidFill>
                  <a:schemeClr val="bg1"/>
                </a:solidFill>
              </a:rPr>
              <a:t>3.Ответственным лицам вести постоянный контроль за производством работ повышенной опасности. </a:t>
            </a:r>
            <a:r>
              <a:rPr lang="ru-RU" sz="14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2F82763-E771-486B-A4C2-5FD3AE3D1B81}"/>
              </a:ext>
            </a:extLst>
          </p:cNvPr>
          <p:cNvSpPr/>
          <p:nvPr/>
        </p:nvSpPr>
        <p:spPr>
          <a:xfrm>
            <a:off x="7593586" y="4505656"/>
            <a:ext cx="2945204" cy="414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>
                <a:solidFill>
                  <a:srgbClr val="92D050"/>
                </a:solidFill>
              </a:rPr>
              <a:t>Выполнено:  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0180CE-6E38-4E3C-831F-51B83D0977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726" y="4263887"/>
            <a:ext cx="3012894" cy="244421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6A809F5-199E-4901-ACBA-33DCA674C01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518014" y="3979547"/>
            <a:ext cx="2444214" cy="3012894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8DFEBC9-C252-4996-9579-EEE523154FA3}"/>
              </a:ext>
            </a:extLst>
          </p:cNvPr>
          <p:cNvSpPr/>
          <p:nvPr/>
        </p:nvSpPr>
        <p:spPr>
          <a:xfrm>
            <a:off x="231516" y="974325"/>
            <a:ext cx="7349145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450" b="1" dirty="0">
                <a:solidFill>
                  <a:srgbClr val="FF0000"/>
                </a:solidFill>
              </a:rPr>
              <a:t>I-2</a:t>
            </a:r>
            <a:r>
              <a:rPr lang="ru-RU" sz="1450" b="1" dirty="0">
                <a:solidFill>
                  <a:schemeClr val="bg1"/>
                </a:solidFill>
              </a:rPr>
              <a:t>. На месте выполнения работ на высоте, без использования подъёмных сооружений, установлены:</a:t>
            </a:r>
            <a:r>
              <a:rPr lang="en-US" sz="1450" b="1" dirty="0">
                <a:solidFill>
                  <a:schemeClr val="bg1"/>
                </a:solidFill>
              </a:rPr>
              <a:t> </a:t>
            </a:r>
            <a:r>
              <a:rPr lang="ru-RU" sz="1450" b="1" dirty="0">
                <a:solidFill>
                  <a:schemeClr val="bg1"/>
                </a:solidFill>
              </a:rPr>
              <a:t>-Защитные ограждения</a:t>
            </a:r>
            <a:r>
              <a:rPr lang="en-US" sz="1450" b="1" dirty="0">
                <a:solidFill>
                  <a:schemeClr val="bg1"/>
                </a:solidFill>
              </a:rPr>
              <a:t>: </a:t>
            </a:r>
            <a:r>
              <a:rPr lang="ru-RU" sz="1450" b="1" dirty="0">
                <a:solidFill>
                  <a:schemeClr val="bg1"/>
                </a:solidFill>
              </a:rPr>
              <a:t>-Сигнальные ограждения на нижней отметке</a:t>
            </a:r>
            <a:r>
              <a:rPr lang="en-US" sz="1450" b="1" dirty="0">
                <a:solidFill>
                  <a:schemeClr val="bg1"/>
                </a:solidFill>
              </a:rPr>
              <a:t>: - </a:t>
            </a:r>
            <a:r>
              <a:rPr lang="ru-RU" sz="1450" b="1" dirty="0">
                <a:solidFill>
                  <a:schemeClr val="bg1"/>
                </a:solidFill>
              </a:rPr>
              <a:t>Анкерные линии отдельные анкерные точки крепления. </a:t>
            </a:r>
            <a:r>
              <a:rPr lang="ru-RU" sz="1450" b="1" dirty="0">
                <a:solidFill>
                  <a:srgbClr val="FF0000"/>
                </a:solidFill>
              </a:rPr>
              <a:t>I-12. </a:t>
            </a:r>
            <a:r>
              <a:rPr lang="ru-RU" sz="1450" b="1" dirty="0">
                <a:solidFill>
                  <a:schemeClr val="bg1"/>
                </a:solidFill>
              </a:rPr>
              <a:t>Леса, соответствуют требованиям безопасности (если применимо).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D660678-2DD8-4B43-BF3D-088CD8A95B62}"/>
              </a:ext>
            </a:extLst>
          </p:cNvPr>
          <p:cNvSpPr/>
          <p:nvPr/>
        </p:nvSpPr>
        <p:spPr>
          <a:xfrm>
            <a:off x="7580629" y="980896"/>
            <a:ext cx="4520427" cy="1923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700" b="1" dirty="0">
                <a:solidFill>
                  <a:srgbClr val="7030A0"/>
                </a:solidFill>
              </a:rPr>
              <a:t>Выездной комиссией АО «НГМК» выявлено одно нарушение по I-2., I-12., согласно актов предписаний Навоийской площадки ГУ ОТ и ТБ </a:t>
            </a:r>
            <a:r>
              <a:rPr lang="en-US" sz="1700" b="1" dirty="0">
                <a:solidFill>
                  <a:srgbClr val="7030A0"/>
                </a:solidFill>
              </a:rPr>
              <a:t>EISTB.NGMK.UZ</a:t>
            </a:r>
            <a:r>
              <a:rPr lang="ru-RU" sz="1700" b="1" dirty="0">
                <a:solidFill>
                  <a:srgbClr val="7030A0"/>
                </a:solidFill>
              </a:rPr>
              <a:t> из 7 актов с 01.01.2025г. по </a:t>
            </a:r>
            <a:r>
              <a:rPr lang="ru-RU" sz="1700" b="1" dirty="0" err="1">
                <a:solidFill>
                  <a:srgbClr val="7030A0"/>
                </a:solidFill>
              </a:rPr>
              <a:t>н.в</a:t>
            </a:r>
            <a:r>
              <a:rPr lang="ru-RU" sz="1700" b="1" dirty="0">
                <a:solidFill>
                  <a:srgbClr val="7030A0"/>
                </a:solidFill>
              </a:rPr>
              <a:t>. вышеперечисленные индексы отсутствуют.      </a:t>
            </a:r>
          </a:p>
        </p:txBody>
      </p:sp>
      <p:pic>
        <p:nvPicPr>
          <p:cNvPr id="13" name="Picture 2" descr="D:\Profile\SHS.Asanov\Desktop\ФОТО РАБОТА НМЗ 2024\ФОТО ГУ февраль 2025г\ЛЦ\IMG_20250206_134351_556.jpg">
            <a:extLst>
              <a:ext uri="{FF2B5EF4-FFF2-40B4-BE49-F238E27FC236}">
                <a16:creationId xmlns:a16="http://schemas.microsoft.com/office/drawing/2014/main" id="{4BBDE848-9A2D-4908-BF2C-E576A0342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6188" y="4601157"/>
            <a:ext cx="2077886" cy="2181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998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>
            <a:cxnSpLocks/>
          </p:cNvCxnSpPr>
          <p:nvPr/>
        </p:nvCxnSpPr>
        <p:spPr>
          <a:xfrm>
            <a:off x="8205167" y="1103243"/>
            <a:ext cx="0" cy="5616136"/>
          </a:xfrm>
          <a:prstGeom prst="line">
            <a:avLst/>
          </a:prstGeom>
          <a:ln>
            <a:solidFill>
              <a:schemeClr val="accent3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309430" y="991425"/>
            <a:ext cx="7895737" cy="2443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solidFill>
                  <a:schemeClr val="bg1"/>
                </a:solidFill>
              </a:rPr>
              <a:t>Плавильный участок</a:t>
            </a:r>
            <a:r>
              <a:rPr lang="en-US" b="1" dirty="0">
                <a:solidFill>
                  <a:schemeClr val="bg1"/>
                </a:solidFill>
              </a:rPr>
              <a:t>:</a:t>
            </a:r>
            <a:r>
              <a:rPr lang="ru-RU" dirty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ru-RU" dirty="0">
                <a:solidFill>
                  <a:schemeClr val="bg1"/>
                </a:solidFill>
              </a:rPr>
              <a:t>На участке имеется тара, у которой не указаны ее назначение, регистрационный номер, принадлежность цеху или участку, масса тары, масса брутто.</a:t>
            </a:r>
          </a:p>
          <a:p>
            <a:pPr algn="just"/>
            <a:r>
              <a:rPr lang="ru-RU" sz="1200" b="1" dirty="0">
                <a:solidFill>
                  <a:schemeClr val="bg1"/>
                </a:solidFill>
              </a:rPr>
              <a:t>п. 34 </a:t>
            </a:r>
            <a:r>
              <a:rPr lang="uz-Cyrl-UZ" sz="1200" b="1" dirty="0">
                <a:solidFill>
                  <a:schemeClr val="bg1"/>
                </a:solidFill>
              </a:rPr>
              <a:t>ПБ </a:t>
            </a:r>
            <a:r>
              <a:rPr lang="ru-RU" sz="1200" b="1" dirty="0">
                <a:solidFill>
                  <a:schemeClr val="bg1"/>
                </a:solidFill>
              </a:rPr>
              <a:t>при работе с инструментом и приспособлениями.</a:t>
            </a:r>
            <a:endParaRPr lang="ru-RU" sz="1200" dirty="0">
              <a:solidFill>
                <a:schemeClr val="bg1"/>
              </a:solidFill>
            </a:endParaRPr>
          </a:p>
          <a:p>
            <a:pPr algn="just">
              <a:lnSpc>
                <a:spcPct val="115000"/>
              </a:lnSpc>
            </a:pPr>
            <a:r>
              <a:rPr lang="ru-RU" sz="1600" dirty="0">
                <a:solidFill>
                  <a:schemeClr val="accent4">
                    <a:lumMod val="50000"/>
                  </a:schemeClr>
                </a:solidFill>
                <a:cs typeface="Times New Roman" panose="02020603050405020304" pitchFamily="18" charset="0"/>
              </a:rPr>
              <a:t>Ответственное лицо: 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Начальник участка </a:t>
            </a:r>
            <a:r>
              <a:rPr lang="ru-RU" sz="1600" dirty="0" err="1">
                <a:solidFill>
                  <a:schemeClr val="bg1"/>
                </a:solidFill>
                <a:cs typeface="Times New Roman" panose="02020603050405020304" pitchFamily="18" charset="0"/>
              </a:rPr>
              <a:t>Худойназаров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 Э.Ж. </a:t>
            </a:r>
            <a:r>
              <a:rPr lang="en-US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-</a:t>
            </a:r>
            <a:r>
              <a:rPr lang="ru-RU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объявлен выговор и лишен премии в размере 50% за февраль месяц.</a:t>
            </a:r>
            <a:endParaRPr lang="en-US" sz="1600" dirty="0">
              <a:solidFill>
                <a:schemeClr val="bg1"/>
              </a:solidFill>
            </a:endParaRPr>
          </a:p>
          <a:p>
            <a:endParaRPr lang="ru-RU" sz="1600" b="1" dirty="0">
              <a:solidFill>
                <a:srgbClr val="FF0000"/>
              </a:solidFill>
            </a:endParaRP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957129" y="149899"/>
            <a:ext cx="108900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ПО «НМЗ»</a:t>
            </a:r>
            <a:endParaRPr lang="en-US" sz="24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Литейный цех</a:t>
            </a:r>
          </a:p>
          <a:p>
            <a:pPr algn="ctr"/>
            <a:endParaRPr lang="ru-RU" sz="24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22FF0C6-CD85-4DCA-8098-372C9B0FD949}"/>
              </a:ext>
            </a:extLst>
          </p:cNvPr>
          <p:cNvSpPr/>
          <p:nvPr/>
        </p:nvSpPr>
        <p:spPr>
          <a:xfrm>
            <a:off x="9057349" y="986402"/>
            <a:ext cx="2600723" cy="392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ru-RU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Эффективные меры:</a:t>
            </a:r>
            <a:endParaRPr lang="ru-RU" b="1" dirty="0">
              <a:solidFill>
                <a:schemeClr val="accent2"/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EEE0BF4-4B44-4275-BFC4-EB1785CFB1DA}"/>
              </a:ext>
            </a:extLst>
          </p:cNvPr>
          <p:cNvSpPr/>
          <p:nvPr/>
        </p:nvSpPr>
        <p:spPr>
          <a:xfrm>
            <a:off x="8205167" y="1379138"/>
            <a:ext cx="398682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bg1"/>
                </a:solidFill>
              </a:rPr>
              <a:t>Нанести соответствующие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надписи на таре: ее назначение, регистрационный номер, принадлежность цеху или участку, масса тары, масса брутто.</a:t>
            </a:r>
            <a:endParaRPr lang="ru-RU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2F82763-E771-486B-A4C2-5FD3AE3D1B81}"/>
              </a:ext>
            </a:extLst>
          </p:cNvPr>
          <p:cNvSpPr/>
          <p:nvPr/>
        </p:nvSpPr>
        <p:spPr>
          <a:xfrm>
            <a:off x="8205167" y="3162374"/>
            <a:ext cx="2945204" cy="414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>
                <a:solidFill>
                  <a:srgbClr val="92D050"/>
                </a:solidFill>
              </a:rPr>
              <a:t>Выполнено:  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7EE8931-B71D-423D-8415-E6B17329E25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208" y="2912166"/>
            <a:ext cx="6240749" cy="3795934"/>
          </a:xfrm>
          <a:prstGeom prst="rect">
            <a:avLst/>
          </a:prstGeom>
        </p:spPr>
      </p:pic>
      <p:sp>
        <p:nvSpPr>
          <p:cNvPr id="16" name="Овал 15">
            <a:extLst>
              <a:ext uri="{FF2B5EF4-FFF2-40B4-BE49-F238E27FC236}">
                <a16:creationId xmlns:a16="http://schemas.microsoft.com/office/drawing/2014/main" id="{5D5C006C-6B29-479F-9C7D-BDFE892F3D3C}"/>
              </a:ext>
            </a:extLst>
          </p:cNvPr>
          <p:cNvSpPr/>
          <p:nvPr/>
        </p:nvSpPr>
        <p:spPr>
          <a:xfrm>
            <a:off x="2425148" y="3836504"/>
            <a:ext cx="3670852" cy="2030071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Picture 2" descr="D:\Profile\SHS.Asanov\Desktop\ФОТО РАБОТА НМЗ 2024\ФОТО ГУ февраль 2025г\ЛЦ\IMG_20250206_082206_094.jpg">
            <a:extLst>
              <a:ext uri="{FF2B5EF4-FFF2-40B4-BE49-F238E27FC236}">
                <a16:creationId xmlns:a16="http://schemas.microsoft.com/office/drawing/2014/main" id="{0AA8A47A-43B1-4C13-BA02-A17A9E9F2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2548" y="3605372"/>
            <a:ext cx="3652064" cy="310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5959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>
            <a:cxnSpLocks/>
          </p:cNvCxnSpPr>
          <p:nvPr/>
        </p:nvCxnSpPr>
        <p:spPr>
          <a:xfrm>
            <a:off x="8825947" y="1104460"/>
            <a:ext cx="0" cy="5575161"/>
          </a:xfrm>
          <a:prstGeom prst="line">
            <a:avLst/>
          </a:prstGeom>
          <a:ln>
            <a:solidFill>
              <a:schemeClr val="accent3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151542" y="1104460"/>
            <a:ext cx="8674403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bg1"/>
                </a:solidFill>
              </a:rPr>
              <a:t>Не разработаны карты запретов в цехах и на участках, где организовываются и производятся опасные виды работы разного характера (механическая обработка крупных деталей, плавка металлов, монтаж-демонтаж, ремонт технологического оборудования и т.д.)</a:t>
            </a:r>
          </a:p>
          <a:p>
            <a:endParaRPr lang="ru-RU" sz="1600" b="1" dirty="0">
              <a:solidFill>
                <a:srgbClr val="FF0000"/>
              </a:solidFill>
            </a:endParaRP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957129" y="149899"/>
            <a:ext cx="10890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Общие замечания по</a:t>
            </a:r>
          </a:p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ПО «НМЗ»</a:t>
            </a:r>
            <a:endParaRPr lang="en-US" sz="24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22FF0C6-CD85-4DCA-8098-372C9B0FD949}"/>
              </a:ext>
            </a:extLst>
          </p:cNvPr>
          <p:cNvSpPr/>
          <p:nvPr/>
        </p:nvSpPr>
        <p:spPr>
          <a:xfrm>
            <a:off x="9088613" y="868669"/>
            <a:ext cx="2600723" cy="392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ru-RU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Эффективные меры:</a:t>
            </a:r>
            <a:endParaRPr lang="ru-RU" b="1" dirty="0">
              <a:solidFill>
                <a:schemeClr val="accent2"/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EEE0BF4-4B44-4275-BFC4-EB1785CFB1DA}"/>
              </a:ext>
            </a:extLst>
          </p:cNvPr>
          <p:cNvSpPr/>
          <p:nvPr/>
        </p:nvSpPr>
        <p:spPr>
          <a:xfrm>
            <a:off x="8825947" y="1212182"/>
            <a:ext cx="336604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solidFill>
                  <a:schemeClr val="bg1"/>
                </a:solidFill>
              </a:rPr>
              <a:t>Разработать, утвердить и развесить карты запретов в цехах и на участках, где организовываются и производятся опасные виды работы разного характера.</a:t>
            </a:r>
            <a:endParaRPr lang="ru-RU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2370400-BADB-490E-BA97-6D48B33BF2A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30" y="2574235"/>
            <a:ext cx="4024031" cy="410538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43545E6-A349-4B7F-8E1C-8064460C204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829" y="2574236"/>
            <a:ext cx="4240847" cy="4105386"/>
          </a:xfrm>
          <a:prstGeom prst="rect">
            <a:avLst/>
          </a:prstGeom>
        </p:spPr>
      </p:pic>
      <p:pic>
        <p:nvPicPr>
          <p:cNvPr id="11" name="Picture 2" descr="D:\Profile\SHS.Asanov\Desktop\ФОТО РАБОТА НМЗ 2024\ФОТО ГУ февраль 2025г\ЛЦ\IMG_20250206_145227_907.jpg">
            <a:extLst>
              <a:ext uri="{FF2B5EF4-FFF2-40B4-BE49-F238E27FC236}">
                <a16:creationId xmlns:a16="http://schemas.microsoft.com/office/drawing/2014/main" id="{4399C9A9-ED26-4C9C-A192-EEB17192C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1596" y="2784846"/>
            <a:ext cx="3274748" cy="209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D:\Profile\SHS.Asanov\Desktop\ФОТО РАБОТА НМЗ 2024\ФОТО ГУ февраль 2025г\ЛЦ\IMG_20250206_145228_499.jpg">
            <a:extLst>
              <a:ext uri="{FF2B5EF4-FFF2-40B4-BE49-F238E27FC236}">
                <a16:creationId xmlns:a16="http://schemas.microsoft.com/office/drawing/2014/main" id="{7B2444C1-7376-4EF7-BD43-1E16B0F1D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>
            <a:off x="9643999" y="4177283"/>
            <a:ext cx="1729934" cy="327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993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132036" y="2598003"/>
            <a:ext cx="106771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Анализ системы </a:t>
            </a:r>
            <a:r>
              <a:rPr lang="en-US" sz="24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eistb.ngmk.uz </a:t>
            </a:r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и</a:t>
            </a:r>
            <a:r>
              <a:rPr lang="ru-RU" sz="24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 </a:t>
            </a:r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Контроль приказа №738 от 31.10.2024г. в ПО «НМЗ»</a:t>
            </a:r>
          </a:p>
        </p:txBody>
      </p:sp>
    </p:spTree>
    <p:extLst>
      <p:ext uri="{BB962C8B-B14F-4D97-AF65-F5344CB8AC3E}">
        <p14:creationId xmlns:p14="http://schemas.microsoft.com/office/powerpoint/2010/main" val="602742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812250" y="49575"/>
            <a:ext cx="37875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Существенные нарушения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FF43C8-6CB9-461C-8422-972AE03681D3}"/>
              </a:ext>
            </a:extLst>
          </p:cNvPr>
          <p:cNvSpPr txBox="1"/>
          <p:nvPr/>
        </p:nvSpPr>
        <p:spPr>
          <a:xfrm rot="10800000" flipH="1" flipV="1">
            <a:off x="9381158" y="577512"/>
            <a:ext cx="499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До</a:t>
            </a:r>
            <a:endParaRPr lang="ru-RU" sz="1400" b="1" dirty="0">
              <a:solidFill>
                <a:schemeClr val="accent4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C26AEDDE-A54E-4064-AE1F-500D8376316F}"/>
              </a:ext>
            </a:extLst>
          </p:cNvPr>
          <p:cNvSpPr/>
          <p:nvPr/>
        </p:nvSpPr>
        <p:spPr>
          <a:xfrm>
            <a:off x="3898966" y="311194"/>
            <a:ext cx="36140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ГМЗ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7EA7A723-5A88-4B05-B9CC-09C869EC06DA}"/>
              </a:ext>
            </a:extLst>
          </p:cNvPr>
          <p:cNvSpPr/>
          <p:nvPr/>
        </p:nvSpPr>
        <p:spPr>
          <a:xfrm>
            <a:off x="198523" y="2560453"/>
            <a:ext cx="633459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Акт 22.01.2025 ТБ-03 Начальник отдела по ГМЗ-5 Северного управления ГУ ОТиТБ 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Ахмедов Л.С.</a:t>
            </a:r>
          </a:p>
          <a:p>
            <a:r>
              <a:rPr lang="ru-RU" sz="1600" b="1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пункта 27.01.2025</a:t>
            </a:r>
          </a:p>
          <a:p>
            <a:pPr algn="just"/>
            <a:endParaRPr lang="en-US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 января 2025 года, в ходе проверки, было установлено, что на территории отделения обжига на северной стороне сушильной печи имеется площадка для обслуживания опорных роликов, при этом на данной площадке отсутствует сетчатое защитное ограждение в печи для сушки. Это создает опасность прямого контакта с вращающимися частями и риск травм.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588239D-F1D7-4A5C-A8E8-B35233506B82}"/>
              </a:ext>
            </a:extLst>
          </p:cNvPr>
          <p:cNvSpPr/>
          <p:nvPr/>
        </p:nvSpPr>
        <p:spPr>
          <a:xfrm>
            <a:off x="236463" y="899625"/>
            <a:ext cx="646742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К1</a:t>
            </a:r>
            <a:r>
              <a:rPr lang="en-US" sz="1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1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Ограждение вращающихся и движущихся частей машин и механизмов. Установлено защитное ограждение, предотвращающее контакт работника с вращающимися/движущимися частями оборудования.</a:t>
            </a: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A074CE98-99FB-471A-91D0-94EF466FB408}"/>
              </a:ext>
            </a:extLst>
          </p:cNvPr>
          <p:cNvSpPr/>
          <p:nvPr/>
        </p:nvSpPr>
        <p:spPr>
          <a:xfrm>
            <a:off x="236463" y="2026665"/>
            <a:ext cx="615369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Сев.РУ</a:t>
            </a:r>
            <a:r>
              <a:rPr lang="ru-RU" sz="1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ГМЗ-5 Цех кислородного окисления и обжига </a:t>
            </a:r>
          </a:p>
          <a:p>
            <a:endParaRPr lang="ru-RU" sz="16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431C79-B6F1-4692-B765-E73F4AD0F8CA}"/>
              </a:ext>
            </a:extLst>
          </p:cNvPr>
          <p:cNvSpPr txBox="1"/>
          <p:nvPr/>
        </p:nvSpPr>
        <p:spPr>
          <a:xfrm>
            <a:off x="236463" y="5341009"/>
            <a:ext cx="5757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Ответственный: </a:t>
            </a: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Начальник цеха 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Эргашев Ф.К.</a:t>
            </a:r>
            <a:endParaRPr lang="ru-RU" sz="1600" b="1" dirty="0">
              <a:solidFill>
                <a:schemeClr val="bg1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D0CFFE4-DE2C-4DE4-8D28-30B746C69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3064" y="984478"/>
            <a:ext cx="3885894" cy="2590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439CF65-A9BE-4A29-B6B8-01DB8EA1BB77}"/>
              </a:ext>
            </a:extLst>
          </p:cNvPr>
          <p:cNvSpPr txBox="1"/>
          <p:nvPr/>
        </p:nvSpPr>
        <p:spPr>
          <a:xfrm>
            <a:off x="6665948" y="3909848"/>
            <a:ext cx="52895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Отсутствует фото выполнения</a:t>
            </a:r>
            <a:r>
              <a:rPr lang="en-US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14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акта 03.02.2025г.</a:t>
            </a:r>
            <a:endParaRPr lang="en-US" sz="14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1400" b="1" dirty="0">
                <a:solidFill>
                  <a:schemeClr val="bg1"/>
                </a:solidFill>
              </a:rPr>
              <a:t>В данном акте крайний срок пунктов нарушений 29.01.2025г. </a:t>
            </a:r>
          </a:p>
          <a:p>
            <a:r>
              <a:rPr lang="ru-RU" sz="1400" b="1" dirty="0">
                <a:solidFill>
                  <a:schemeClr val="bg1"/>
                </a:solidFill>
              </a:rPr>
              <a:t>На основании Приложения №1 приказа №738 от 31.10.2024г. наблюдается:</a:t>
            </a: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неисполнение в установленный срок </a:t>
            </a: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своевременный контроль исполнения пунктов нарушения акта-предписания.</a:t>
            </a:r>
          </a:p>
        </p:txBody>
      </p:sp>
    </p:spTree>
    <p:extLst>
      <p:ext uri="{BB962C8B-B14F-4D97-AF65-F5344CB8AC3E}">
        <p14:creationId xmlns:p14="http://schemas.microsoft.com/office/powerpoint/2010/main" val="537207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812250" y="49575"/>
            <a:ext cx="37875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Существенные нарушения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FF43C8-6CB9-461C-8422-972AE03681D3}"/>
              </a:ext>
            </a:extLst>
          </p:cNvPr>
          <p:cNvSpPr txBox="1"/>
          <p:nvPr/>
        </p:nvSpPr>
        <p:spPr>
          <a:xfrm rot="10800000" flipH="1" flipV="1">
            <a:off x="9381158" y="577512"/>
            <a:ext cx="499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До</a:t>
            </a:r>
            <a:endParaRPr lang="ru-RU" sz="1400" b="1" dirty="0">
              <a:solidFill>
                <a:schemeClr val="accent4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C26AEDDE-A54E-4064-AE1F-500D8376316F}"/>
              </a:ext>
            </a:extLst>
          </p:cNvPr>
          <p:cNvSpPr/>
          <p:nvPr/>
        </p:nvSpPr>
        <p:spPr>
          <a:xfrm>
            <a:off x="3898966" y="311194"/>
            <a:ext cx="36140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ГМЗ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7EA7A723-5A88-4B05-B9CC-09C869EC06DA}"/>
              </a:ext>
            </a:extLst>
          </p:cNvPr>
          <p:cNvSpPr/>
          <p:nvPr/>
        </p:nvSpPr>
        <p:spPr>
          <a:xfrm>
            <a:off x="198523" y="2560453"/>
            <a:ext cx="633459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Акт 28.01.2025 ТБ-04 Инженер отдела по ГМЗ-5 Северного управления ГУ </a:t>
            </a:r>
            <a:r>
              <a:rPr lang="ru-RU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ОТиТБ</a:t>
            </a: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16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Садуллоев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Т.Ш.</a:t>
            </a:r>
          </a:p>
          <a:p>
            <a:r>
              <a:rPr lang="ru-RU" sz="16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30.01.2025</a:t>
            </a:r>
          </a:p>
          <a:p>
            <a:pPr algn="just"/>
            <a:endParaRPr lang="en-US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Отсутствуют центральная линия и нижняя металлическая обортовка высотой 0,14 м. защитного ограждения под проходом мельницы №4 2-го блока Цеха измельчения и флотации.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588239D-F1D7-4A5C-A8E8-B35233506B82}"/>
              </a:ext>
            </a:extLst>
          </p:cNvPr>
          <p:cNvSpPr/>
          <p:nvPr/>
        </p:nvSpPr>
        <p:spPr>
          <a:xfrm>
            <a:off x="236463" y="899625"/>
            <a:ext cx="646742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С11</a:t>
            </a:r>
            <a:r>
              <a:rPr lang="en-US" sz="1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1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Состояние рабочих мест производственного участка. Технологические площадки и переходы, лестничные марши (исправность, следы коррозии, ограждения, предупреждающие знаки).</a:t>
            </a: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A074CE98-99FB-471A-91D0-94EF466FB408}"/>
              </a:ext>
            </a:extLst>
          </p:cNvPr>
          <p:cNvSpPr/>
          <p:nvPr/>
        </p:nvSpPr>
        <p:spPr>
          <a:xfrm>
            <a:off x="236463" y="2026665"/>
            <a:ext cx="17178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Сев.РУ ГМЗ-5</a:t>
            </a:r>
            <a:endParaRPr lang="ru-RU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431C79-B6F1-4692-B765-E73F4AD0F8CA}"/>
              </a:ext>
            </a:extLst>
          </p:cNvPr>
          <p:cNvSpPr txBox="1"/>
          <p:nvPr/>
        </p:nvSpPr>
        <p:spPr>
          <a:xfrm>
            <a:off x="198523" y="4602346"/>
            <a:ext cx="52962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Ответственный: </a:t>
            </a: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Начальник цеха 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Мустафоев М.А.</a:t>
            </a:r>
            <a:endParaRPr lang="ru-RU" sz="1600" b="1" dirty="0">
              <a:solidFill>
                <a:schemeClr val="bg1"/>
              </a:solidFill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55FBB69-76F9-4B9F-8DF1-A47310063A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9701" y="942145"/>
            <a:ext cx="4341973" cy="2894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F41AED0-B8AF-4FBD-838D-1588E3FA7344}"/>
              </a:ext>
            </a:extLst>
          </p:cNvPr>
          <p:cNvSpPr/>
          <p:nvPr/>
        </p:nvSpPr>
        <p:spPr>
          <a:xfrm>
            <a:off x="6567566" y="4300037"/>
            <a:ext cx="562718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Отсутствует фото выполнения</a:t>
            </a:r>
          </a:p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акта 13.02.2025г.</a:t>
            </a:r>
          </a:p>
          <a:p>
            <a:r>
              <a:rPr lang="ru-RU" sz="1400" b="1" dirty="0">
                <a:solidFill>
                  <a:schemeClr val="bg1"/>
                </a:solidFill>
              </a:rPr>
              <a:t>В данном акте крайний срок пунктов нарушений 04.02.2025г. </a:t>
            </a:r>
          </a:p>
          <a:p>
            <a:r>
              <a:rPr lang="ru-RU" sz="1400" b="1" dirty="0">
                <a:solidFill>
                  <a:schemeClr val="bg1"/>
                </a:solidFill>
              </a:rPr>
              <a:t>На основании Приложения №1 приказа по АО «НГМК» №738 от 31.10.2024г. Наблюдается:</a:t>
            </a:r>
          </a:p>
          <a:p>
            <a:pPr marL="342900" indent="-342900">
              <a:buFontTx/>
              <a:buAutoNum type="arabicPeriod"/>
            </a:pPr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Некорректный срок исполнения акта.</a:t>
            </a:r>
            <a:endParaRPr lang="ru-RU" sz="1400" b="1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неисполнение в установленный срок </a:t>
            </a: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своевременный контроль исполнения пунктов нарушения акта-предписания.</a:t>
            </a:r>
          </a:p>
          <a:p>
            <a:endParaRPr lang="ru-RU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964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812250" y="9971"/>
            <a:ext cx="37875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Существенные нарушения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C26AEDDE-A54E-4064-AE1F-500D8376316F}"/>
              </a:ext>
            </a:extLst>
          </p:cNvPr>
          <p:cNvSpPr/>
          <p:nvPr/>
        </p:nvSpPr>
        <p:spPr>
          <a:xfrm>
            <a:off x="3898966" y="311194"/>
            <a:ext cx="36140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ЗУС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7EA7A723-5A88-4B05-B9CC-09C869EC06DA}"/>
              </a:ext>
            </a:extLst>
          </p:cNvPr>
          <p:cNvSpPr/>
          <p:nvPr/>
        </p:nvSpPr>
        <p:spPr>
          <a:xfrm>
            <a:off x="208557" y="1931908"/>
            <a:ext cx="588744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Акт 27.01.2025</a:t>
            </a:r>
            <a:r>
              <a:rPr lang="en-US" sz="1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1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02-04-01/14/02/8 Зам.начальника Навоийского управления ГУ ОТиТБ </a:t>
            </a:r>
            <a:r>
              <a:rPr lang="ru-RU" sz="1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Турабов В.Ж.</a:t>
            </a:r>
          </a:p>
          <a:p>
            <a:r>
              <a:rPr lang="ru-RU" sz="1400" b="1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пункта 30.01.2025г</a:t>
            </a:r>
          </a:p>
          <a:p>
            <a:pPr algn="just"/>
            <a:endParaRPr lang="ru-RU" sz="7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n-US" sz="7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 января 2025 года, при проверке строительных площадок на территории 7-го гидрометаллургического завода ЦРУ, </a:t>
            </a:r>
            <a:b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целях расширения мощностей переработки, было выявлено, что трубы размером 1100х10870х100 мм не были закреплены, то есть не были установлены специальные башмаки для предотвращения их самопроизвольного перекатывания.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588239D-F1D7-4A5C-A8E8-B35233506B82}"/>
              </a:ext>
            </a:extLst>
          </p:cNvPr>
          <p:cNvSpPr/>
          <p:nvPr/>
        </p:nvSpPr>
        <p:spPr>
          <a:xfrm>
            <a:off x="230440" y="829159"/>
            <a:ext cx="54800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</a:t>
            </a:r>
            <a:r>
              <a:rPr lang="en-US" sz="14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1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Состояние рабочих мест производственного участка</a:t>
            </a:r>
            <a:r>
              <a:rPr lang="ru-RU" sz="1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A074CE98-99FB-471A-91D0-94EF466FB408}"/>
              </a:ext>
            </a:extLst>
          </p:cNvPr>
          <p:cNvSpPr/>
          <p:nvPr/>
        </p:nvSpPr>
        <p:spPr>
          <a:xfrm>
            <a:off x="208557" y="1286763"/>
            <a:ext cx="48116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ЗУС Трест «Промэлектромонтаж» </a:t>
            </a:r>
            <a:b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Монтажно-строительное управление №39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431C79-B6F1-4692-B765-E73F4AD0F8CA}"/>
              </a:ext>
            </a:extLst>
          </p:cNvPr>
          <p:cNvSpPr txBox="1"/>
          <p:nvPr/>
        </p:nvSpPr>
        <p:spPr>
          <a:xfrm>
            <a:off x="208558" y="4712039"/>
            <a:ext cx="4220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Ответственный: </a:t>
            </a: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Прораб 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Рузиев Н.Х.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FBABFF-08F7-4D01-A951-D02265FA6FA7}"/>
              </a:ext>
            </a:extLst>
          </p:cNvPr>
          <p:cNvSpPr txBox="1"/>
          <p:nvPr/>
        </p:nvSpPr>
        <p:spPr>
          <a:xfrm rot="10800000" flipH="1" flipV="1">
            <a:off x="9322007" y="543774"/>
            <a:ext cx="499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До</a:t>
            </a:r>
            <a:endParaRPr lang="ru-RU" sz="1400" b="1" dirty="0">
              <a:solidFill>
                <a:schemeClr val="accent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703D05-C345-4D6E-BEEA-B81B071D2FFB}"/>
              </a:ext>
            </a:extLst>
          </p:cNvPr>
          <p:cNvSpPr txBox="1"/>
          <p:nvPr/>
        </p:nvSpPr>
        <p:spPr>
          <a:xfrm>
            <a:off x="9177683" y="3701623"/>
            <a:ext cx="787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После</a:t>
            </a:r>
            <a:endParaRPr lang="ru-RU" sz="1400" b="1" dirty="0">
              <a:solidFill>
                <a:schemeClr val="accent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CF1011-E925-41CF-9C8F-C7AED5DE5ADD}"/>
              </a:ext>
            </a:extLst>
          </p:cNvPr>
          <p:cNvSpPr txBox="1"/>
          <p:nvPr/>
        </p:nvSpPr>
        <p:spPr>
          <a:xfrm>
            <a:off x="6228272" y="4188819"/>
            <a:ext cx="57332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Отсутствует фото выполнения</a:t>
            </a:r>
          </a:p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акта 31.01.2025г.</a:t>
            </a:r>
          </a:p>
          <a:p>
            <a:r>
              <a:rPr lang="ru-RU" sz="1400" b="1" dirty="0">
                <a:solidFill>
                  <a:schemeClr val="bg1"/>
                </a:solidFill>
              </a:rPr>
              <a:t>В данном акте крайний срок пунктов нарушений 31.01.2025г. </a:t>
            </a:r>
          </a:p>
          <a:p>
            <a:r>
              <a:rPr lang="ru-RU" sz="1400" b="1" dirty="0">
                <a:solidFill>
                  <a:schemeClr val="bg1"/>
                </a:solidFill>
              </a:rPr>
              <a:t>На основании Приложения №1 приказа по АО «НГМК» №738 от 31.10.2024г. Наблюдается:</a:t>
            </a: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неисполнение в установленный срок </a:t>
            </a: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своевременный контроль исполнения пунктов нарушения акта-предписания.</a:t>
            </a:r>
          </a:p>
          <a:p>
            <a:endParaRPr lang="ru-RU" sz="14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sz="1400" b="1" dirty="0">
              <a:solidFill>
                <a:srgbClr val="FF0000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1BDA016-8C91-4540-A28A-522B14F65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036" y="952568"/>
            <a:ext cx="2156176" cy="247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FBC52E4-B97A-4352-96DD-1BF7FE1A9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727" y="952568"/>
            <a:ext cx="2983834" cy="247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112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812250" y="9971"/>
            <a:ext cx="37875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Существенные нарушения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C26AEDDE-A54E-4064-AE1F-500D8376316F}"/>
              </a:ext>
            </a:extLst>
          </p:cNvPr>
          <p:cNvSpPr/>
          <p:nvPr/>
        </p:nvSpPr>
        <p:spPr>
          <a:xfrm>
            <a:off x="3898966" y="311194"/>
            <a:ext cx="36140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ЗУС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7EA7A723-5A88-4B05-B9CC-09C869EC06DA}"/>
              </a:ext>
            </a:extLst>
          </p:cNvPr>
          <p:cNvSpPr/>
          <p:nvPr/>
        </p:nvSpPr>
        <p:spPr>
          <a:xfrm>
            <a:off x="230440" y="2193518"/>
            <a:ext cx="633459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Акт 27.01.2025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02-04-01/14/02/8 Зам.начальника Навоийского управления ГУ ОТиТБ 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Турабов В.Ж.</a:t>
            </a:r>
          </a:p>
          <a:p>
            <a:r>
              <a:rPr lang="ru-RU" sz="1600" b="1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пункта 31.01.2025г</a:t>
            </a:r>
          </a:p>
          <a:p>
            <a:pPr algn="just"/>
            <a:endParaRPr lang="en-US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 января 2025 года, при проверке строительных площадок на территории 7-го гидрометаллургического завода ЦРУ, в целях расширения мощностей переработки, было выявлено, что манометры, установленные на баллонах с кислородом и пропаном, находятся в сломанном и неисправном состоянии, </a:t>
            </a:r>
            <a:b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 также не были приняты меры для предотвращения падения баллонов.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588239D-F1D7-4A5C-A8E8-B35233506B82}"/>
              </a:ext>
            </a:extLst>
          </p:cNvPr>
          <p:cNvSpPr/>
          <p:nvPr/>
        </p:nvSpPr>
        <p:spPr>
          <a:xfrm>
            <a:off x="230440" y="829159"/>
            <a:ext cx="67205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D8 </a:t>
            </a:r>
            <a:r>
              <a:rPr lang="ru-RU" sz="1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Наличие и исправность КиП на оборудовании, работающем под избыточным давлением, наличие метрологических паспортов</a:t>
            </a:r>
            <a:r>
              <a:rPr lang="ru-RU" sz="1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431C79-B6F1-4692-B765-E73F4AD0F8CA}"/>
              </a:ext>
            </a:extLst>
          </p:cNvPr>
          <p:cNvSpPr txBox="1"/>
          <p:nvPr/>
        </p:nvSpPr>
        <p:spPr>
          <a:xfrm>
            <a:off x="230440" y="5142926"/>
            <a:ext cx="6518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Ответственный: </a:t>
            </a: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Прораб 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Рузиев Н.Х.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FBABFF-08F7-4D01-A951-D02265FA6FA7}"/>
              </a:ext>
            </a:extLst>
          </p:cNvPr>
          <p:cNvSpPr txBox="1"/>
          <p:nvPr/>
        </p:nvSpPr>
        <p:spPr>
          <a:xfrm rot="10800000" flipH="1" flipV="1">
            <a:off x="9322007" y="543774"/>
            <a:ext cx="499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До</a:t>
            </a:r>
            <a:endParaRPr lang="ru-RU" sz="1400" b="1" dirty="0">
              <a:solidFill>
                <a:schemeClr val="accent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703D05-C345-4D6E-BEEA-B81B071D2FFB}"/>
              </a:ext>
            </a:extLst>
          </p:cNvPr>
          <p:cNvSpPr txBox="1"/>
          <p:nvPr/>
        </p:nvSpPr>
        <p:spPr>
          <a:xfrm>
            <a:off x="9177683" y="3701623"/>
            <a:ext cx="787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После</a:t>
            </a:r>
            <a:endParaRPr lang="ru-RU" sz="1400" b="1" dirty="0">
              <a:solidFill>
                <a:schemeClr val="accent4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B1589A1-23C3-43A8-A743-B8B4FF2E3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3063" y="884161"/>
            <a:ext cx="1664619" cy="266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6F0E6A15-077B-41D3-A706-42254F40C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7137" y="884162"/>
            <a:ext cx="1664619" cy="266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57AE1F6-B429-4307-B6EA-994848A0B9B1}"/>
              </a:ext>
            </a:extLst>
          </p:cNvPr>
          <p:cNvSpPr/>
          <p:nvPr/>
        </p:nvSpPr>
        <p:spPr>
          <a:xfrm>
            <a:off x="230440" y="1420052"/>
            <a:ext cx="48116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ЗУС Трест «Промэлектромонтаж» </a:t>
            </a:r>
            <a:b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Монтажно-строительное управление №39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838C8B-A11D-4C48-AA32-230A831DF9AF}"/>
              </a:ext>
            </a:extLst>
          </p:cNvPr>
          <p:cNvSpPr txBox="1"/>
          <p:nvPr/>
        </p:nvSpPr>
        <p:spPr>
          <a:xfrm>
            <a:off x="6455362" y="4300037"/>
            <a:ext cx="57332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Отсутствует фото выполнения</a:t>
            </a:r>
          </a:p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акта 31.01.2025г.</a:t>
            </a:r>
          </a:p>
          <a:p>
            <a:r>
              <a:rPr lang="ru-RU" sz="1400" b="1" dirty="0">
                <a:solidFill>
                  <a:schemeClr val="bg1"/>
                </a:solidFill>
              </a:rPr>
              <a:t>В данном акте крайний срок пунктов нарушений 31.01.2025г. </a:t>
            </a:r>
          </a:p>
          <a:p>
            <a:r>
              <a:rPr lang="ru-RU" sz="1400" b="1" dirty="0">
                <a:solidFill>
                  <a:schemeClr val="bg1"/>
                </a:solidFill>
              </a:rPr>
              <a:t>На основании Приложения №1 приказа по АО «НГМК» №738 от 31.10.2024г. Наблюдается:</a:t>
            </a: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неисполнение в установленный срок </a:t>
            </a: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своевременный контроль исполнения пунктов нарушения акта-предписания.</a:t>
            </a:r>
          </a:p>
          <a:p>
            <a:endParaRPr lang="ru-RU" sz="14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724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812250" y="9971"/>
            <a:ext cx="37875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Существенные нарушения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C26AEDDE-A54E-4064-AE1F-500D8376316F}"/>
              </a:ext>
            </a:extLst>
          </p:cNvPr>
          <p:cNvSpPr/>
          <p:nvPr/>
        </p:nvSpPr>
        <p:spPr>
          <a:xfrm>
            <a:off x="3898966" y="311194"/>
            <a:ext cx="36140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ЗУС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7EA7A723-5A88-4B05-B9CC-09C869EC06DA}"/>
              </a:ext>
            </a:extLst>
          </p:cNvPr>
          <p:cNvSpPr/>
          <p:nvPr/>
        </p:nvSpPr>
        <p:spPr>
          <a:xfrm>
            <a:off x="230440" y="2193518"/>
            <a:ext cx="63345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Акт 27.01.2025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02-04-01/14/02/8 Зам.начальника Навоийского управления ГУ ОТиТБ 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Турабов В.Ж.</a:t>
            </a:r>
          </a:p>
          <a:p>
            <a:r>
              <a:rPr lang="ru-RU" sz="1600" b="1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пункта 31.01.2025г</a:t>
            </a:r>
          </a:p>
          <a:p>
            <a:pPr algn="just"/>
            <a:endParaRPr lang="en-US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 января 2025 года, при проверке строительных площадок на территории 7-го гидрометаллургического завода ЦРУ, в целях расширения мощностей переработки, было выявлено, что на крюках имеющихся подъемных устройств отсутствуют замки, предотвращающие самопроизвольное падение грузов с крюков.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588239D-F1D7-4A5C-A8E8-B35233506B82}"/>
              </a:ext>
            </a:extLst>
          </p:cNvPr>
          <p:cNvSpPr/>
          <p:nvPr/>
        </p:nvSpPr>
        <p:spPr>
          <a:xfrm>
            <a:off x="230440" y="829159"/>
            <a:ext cx="60780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G1 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Исправность грузоподъемного оборудования, самоходной техники.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431C79-B6F1-4692-B765-E73F4AD0F8CA}"/>
              </a:ext>
            </a:extLst>
          </p:cNvPr>
          <p:cNvSpPr txBox="1"/>
          <p:nvPr/>
        </p:nvSpPr>
        <p:spPr>
          <a:xfrm>
            <a:off x="230440" y="4687899"/>
            <a:ext cx="4189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Ответственный: </a:t>
            </a:r>
            <a:r>
              <a:rPr lang="ru-RU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Прораб 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Рузиев Н.Х.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FBABFF-08F7-4D01-A951-D02265FA6FA7}"/>
              </a:ext>
            </a:extLst>
          </p:cNvPr>
          <p:cNvSpPr txBox="1"/>
          <p:nvPr/>
        </p:nvSpPr>
        <p:spPr>
          <a:xfrm rot="10800000" flipH="1" flipV="1">
            <a:off x="9322007" y="543774"/>
            <a:ext cx="499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До</a:t>
            </a:r>
            <a:endParaRPr lang="ru-RU" sz="1400" b="1" dirty="0">
              <a:solidFill>
                <a:schemeClr val="accent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703D05-C345-4D6E-BEEA-B81B071D2FFB}"/>
              </a:ext>
            </a:extLst>
          </p:cNvPr>
          <p:cNvSpPr txBox="1"/>
          <p:nvPr/>
        </p:nvSpPr>
        <p:spPr>
          <a:xfrm>
            <a:off x="9177683" y="3701623"/>
            <a:ext cx="787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accent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После</a:t>
            </a:r>
            <a:endParaRPr lang="ru-RU" sz="1400" b="1" dirty="0">
              <a:solidFill>
                <a:schemeClr val="accent4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B68823E-D89C-49A2-981E-7A06AF729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6408" y="914893"/>
            <a:ext cx="1409903" cy="251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9FC7802-8E2C-4595-8E62-F92B85F55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769" y="928183"/>
            <a:ext cx="3028402" cy="2500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CE7F9DFC-0A77-498F-BE4E-052553CD03C0}"/>
              </a:ext>
            </a:extLst>
          </p:cNvPr>
          <p:cNvSpPr/>
          <p:nvPr/>
        </p:nvSpPr>
        <p:spPr>
          <a:xfrm>
            <a:off x="230440" y="1422686"/>
            <a:ext cx="48116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ЗУС Трест «Промэлектромонтаж» </a:t>
            </a:r>
            <a:b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Монтажно-строительное управление №39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AC78BA-E941-469F-82A6-ADC246D0941D}"/>
              </a:ext>
            </a:extLst>
          </p:cNvPr>
          <p:cNvSpPr txBox="1"/>
          <p:nvPr/>
        </p:nvSpPr>
        <p:spPr>
          <a:xfrm>
            <a:off x="6455362" y="4457067"/>
            <a:ext cx="57332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Отсутствует фото выполнения</a:t>
            </a:r>
          </a:p>
          <a:p>
            <a:r>
              <a:rPr lang="ru-RU" sz="1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Срок исполнения акта 31.01.2025г.</a:t>
            </a:r>
          </a:p>
          <a:p>
            <a:r>
              <a:rPr lang="ru-RU" sz="1400" b="1" dirty="0">
                <a:solidFill>
                  <a:schemeClr val="bg1"/>
                </a:solidFill>
              </a:rPr>
              <a:t>В данном акте крайний срок пунктов нарушений 31.01.2025г. </a:t>
            </a:r>
          </a:p>
          <a:p>
            <a:r>
              <a:rPr lang="ru-RU" sz="1400" b="1" dirty="0">
                <a:solidFill>
                  <a:schemeClr val="bg1"/>
                </a:solidFill>
              </a:rPr>
              <a:t>На основании Приложения №1 приказа по АО «НГМК» №738 от 31.10.2024г. Наблюдается:</a:t>
            </a: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неисполнение в установленный срок </a:t>
            </a:r>
          </a:p>
          <a:p>
            <a:pPr marL="342900" indent="-342900">
              <a:buAutoNum type="arabicPeriod"/>
            </a:pPr>
            <a:r>
              <a:rPr lang="ru-RU" sz="1400" b="1" dirty="0">
                <a:solidFill>
                  <a:srgbClr val="FF0000"/>
                </a:solidFill>
              </a:rPr>
              <a:t>своевременный контроль исполнения пунктов нарушения акта-предписания.</a:t>
            </a:r>
          </a:p>
          <a:p>
            <a:endParaRPr lang="ru-RU" sz="14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41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011337" y="148198"/>
            <a:ext cx="106771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Контроль приказа №738 от 31.10.2024г.АО «НГМК» по премированию руководителей, специалистов и служащих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6E1EB59-CF55-40D7-B34C-C03C941127BE}"/>
              </a:ext>
            </a:extLst>
          </p:cNvPr>
          <p:cNvSpPr/>
          <p:nvPr/>
        </p:nvSpPr>
        <p:spPr>
          <a:xfrm>
            <a:off x="396928" y="977357"/>
            <a:ext cx="11633707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По принципу работы системы </a:t>
            </a:r>
            <a:r>
              <a:rPr lang="en-US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eistb.ngmk.uz</a:t>
            </a:r>
            <a:r>
              <a:rPr lang="ru-RU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, через 2 дня указанного срока исполнения пунктов не возможно внести в систему отчет о выполнение пунктов нарушения. При этом срок исполнения самого акт-предписания не должен превышать +2 дней с крайнего срока пунктов нарушений.  </a:t>
            </a:r>
          </a:p>
          <a:p>
            <a:pPr algn="just"/>
            <a:endParaRPr lang="ru-RU" sz="1200" b="1" dirty="0">
              <a:solidFill>
                <a:srgbClr val="7030A0"/>
              </a:solidFill>
              <a:latin typeface="Palatino Linotype" panose="02040502050505030304" pitchFamily="18" charset="0"/>
            </a:endParaRPr>
          </a:p>
          <a:p>
            <a:pPr marL="457200" indent="-457200" algn="just">
              <a:buAutoNum type="arabicPeriod"/>
            </a:pPr>
            <a:r>
              <a:rPr lang="ru-RU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На основании п.1. Приложения №1 к приказу АО «НГМК» №738 от 31.10.2024г. </a:t>
            </a:r>
            <a:r>
              <a:rPr lang="ru-RU" sz="2000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за неисполнение </a:t>
            </a:r>
            <a:r>
              <a:rPr lang="ru-RU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в установленный срок акта-предписания, занесенного в информационную систему, </a:t>
            </a:r>
            <a:r>
              <a:rPr lang="ru-RU" sz="2000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к ответственным лицам могут приниматься меры по снижению премии в размере 5% за каждый неисполненный акт-предписание.</a:t>
            </a:r>
          </a:p>
          <a:p>
            <a:pPr marL="457200" indent="-457200" algn="just">
              <a:buFontTx/>
              <a:buAutoNum type="arabicPeriod"/>
            </a:pPr>
            <a:r>
              <a:rPr lang="ru-RU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На основании п.2. Приложения №1 к приказу АО «НГМК» №738 от 31.10.2024г. </a:t>
            </a:r>
            <a:r>
              <a:rPr lang="ru-RU" sz="2000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за несвоевременный контроль </a:t>
            </a:r>
            <a:r>
              <a:rPr lang="ru-RU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(отсутствие рапорта о просрочке) в установленный срок акта-предписания, занесенного в информационную систему, </a:t>
            </a:r>
            <a:r>
              <a:rPr lang="ru-RU" sz="2000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к специалистам Региональных управлений </a:t>
            </a:r>
            <a:r>
              <a:rPr lang="ru-RU" sz="2000" b="1" dirty="0" err="1">
                <a:solidFill>
                  <a:srgbClr val="FF0000"/>
                </a:solidFill>
                <a:latin typeface="Palatino Linotype" panose="02040502050505030304" pitchFamily="18" charset="0"/>
              </a:rPr>
              <a:t>ОТиТБ</a:t>
            </a:r>
            <a:r>
              <a:rPr lang="ru-RU" sz="2000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 могут приниматься меры по снижению премии в размере 5% за каждый несвоевременно проконтролированный акт-предписание.</a:t>
            </a:r>
          </a:p>
          <a:p>
            <a:pPr marL="457200" indent="-457200" algn="just">
              <a:buFontTx/>
              <a:buAutoNum type="arabicPeriod"/>
            </a:pPr>
            <a:r>
              <a:rPr lang="ru-RU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На основании п.2.1. Приложения №1 к приказу АО «НГМК» №738 от 31.10.2024г. за вскрытое существенное нарушение выявленное в ходе выездной проверки ГУ </a:t>
            </a:r>
            <a:r>
              <a:rPr lang="ru-RU" sz="2000" b="1" dirty="0" err="1">
                <a:solidFill>
                  <a:srgbClr val="7030A0"/>
                </a:solidFill>
                <a:latin typeface="Palatino Linotype" panose="02040502050505030304" pitchFamily="18" charset="0"/>
              </a:rPr>
              <a:t>ОТиТБ</a:t>
            </a:r>
            <a:r>
              <a:rPr lang="ru-RU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, но не зафиксированное ранее Региональными управлениями </a:t>
            </a:r>
            <a:r>
              <a:rPr lang="ru-RU" sz="2000" b="1" dirty="0" err="1">
                <a:solidFill>
                  <a:srgbClr val="7030A0"/>
                </a:solidFill>
                <a:latin typeface="Palatino Linotype" panose="02040502050505030304" pitchFamily="18" charset="0"/>
              </a:rPr>
              <a:t>ОТиТБ</a:t>
            </a:r>
            <a:r>
              <a:rPr lang="ru-RU" sz="2000" b="1" dirty="0">
                <a:solidFill>
                  <a:srgbClr val="7030A0"/>
                </a:solidFill>
                <a:latin typeface="Palatino Linotype" panose="02040502050505030304" pitchFamily="18" charset="0"/>
              </a:rPr>
              <a:t>, </a:t>
            </a:r>
            <a:r>
              <a:rPr lang="ru-RU" sz="2000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к специалистам Региональных управлений </a:t>
            </a:r>
            <a:r>
              <a:rPr lang="ru-RU" sz="2000" b="1" dirty="0" err="1">
                <a:solidFill>
                  <a:srgbClr val="FF0000"/>
                </a:solidFill>
                <a:latin typeface="Palatino Linotype" panose="02040502050505030304" pitchFamily="18" charset="0"/>
              </a:rPr>
              <a:t>ОТиТБ</a:t>
            </a:r>
            <a:r>
              <a:rPr lang="ru-RU" sz="2000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 могут приниматься меры по снижению премии в размере 5%.</a:t>
            </a:r>
            <a:endParaRPr lang="ru-RU" sz="2000" b="1" dirty="0">
              <a:solidFill>
                <a:srgbClr val="7030A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61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132036" y="2598003"/>
            <a:ext cx="106771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Выездная проверка и Контроль приказа №738 от 31.10.2024г. </a:t>
            </a:r>
            <a:b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</a:br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в ПО «НМЗ»</a:t>
            </a:r>
          </a:p>
        </p:txBody>
      </p:sp>
    </p:spTree>
    <p:extLst>
      <p:ext uri="{BB962C8B-B14F-4D97-AF65-F5344CB8AC3E}">
        <p14:creationId xmlns:p14="http://schemas.microsoft.com/office/powerpoint/2010/main" val="1699487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748407" y="306734"/>
            <a:ext cx="108900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Сравнительный анализ существенных нарушений по </a:t>
            </a:r>
            <a:r>
              <a:rPr lang="ru-RU" sz="2400" b="1" dirty="0" err="1">
                <a:solidFill>
                  <a:schemeClr val="bg1"/>
                </a:solidFill>
                <a:latin typeface="Palatino Linotype" panose="02040502050505030304" pitchFamily="18" charset="0"/>
              </a:rPr>
              <a:t>ПО</a:t>
            </a:r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 «НМЗ»</a:t>
            </a:r>
            <a:endParaRPr lang="en-US" sz="24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8E46594B-DECE-4BC8-9D4B-4679D7E5F2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930059"/>
              </p:ext>
            </p:extLst>
          </p:nvPr>
        </p:nvGraphicFramePr>
        <p:xfrm>
          <a:off x="417443" y="1240254"/>
          <a:ext cx="11509514" cy="5297214"/>
        </p:xfrm>
        <a:graphic>
          <a:graphicData uri="http://schemas.openxmlformats.org/drawingml/2006/table">
            <a:tbl>
              <a:tblPr firstRow="1" firstCol="1" bandRow="1"/>
              <a:tblGrid>
                <a:gridCol w="5754757">
                  <a:extLst>
                    <a:ext uri="{9D8B030D-6E8A-4147-A177-3AD203B41FA5}">
                      <a16:colId xmlns:a16="http://schemas.microsoft.com/office/drawing/2014/main" val="2407973189"/>
                    </a:ext>
                  </a:extLst>
                </a:gridCol>
                <a:gridCol w="5754757">
                  <a:extLst>
                    <a:ext uri="{9D8B030D-6E8A-4147-A177-3AD203B41FA5}">
                      <a16:colId xmlns:a16="http://schemas.microsoft.com/office/drawing/2014/main" val="3447489832"/>
                    </a:ext>
                  </a:extLst>
                </a:gridCol>
              </a:tblGrid>
              <a:tr h="54723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Нарушения выявленные со стороны</a:t>
                      </a:r>
                      <a:endParaRPr lang="ru-RU" sz="20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выездной комиссии АО «НГМК» 03-04.02.2025 г.</a:t>
                      </a:r>
                      <a:endParaRPr lang="ru-RU" sz="20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C2E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Нарушения выявленные отделом по </a:t>
                      </a:r>
                      <a:r>
                        <a:rPr lang="ru-RU" sz="20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</a:t>
                      </a: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«НМЗ» </a:t>
                      </a:r>
                      <a:r>
                        <a:rPr lang="ru-RU" sz="20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Навоийского</a:t>
                      </a: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управления ГУ </a:t>
                      </a:r>
                      <a:r>
                        <a:rPr lang="ru-RU" sz="20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ОТиТБ</a:t>
                      </a: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АО «НГМК» в период с 01.01.2025 г. по </a:t>
                      </a:r>
                      <a:r>
                        <a:rPr lang="ru-RU" sz="20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н.в</a:t>
                      </a:r>
                      <a:r>
                        <a:rPr lang="ru-RU" sz="20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ru-RU" sz="20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C2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141645"/>
                  </a:ext>
                </a:extLst>
              </a:tr>
              <a:tr h="27361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ru-RU" sz="18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-1. Установлено защитное ограждение, предотвращающее контакт работника с вращающимися и движущимися частями оборудования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8722998"/>
                  </a:ext>
                </a:extLst>
              </a:tr>
              <a:tr h="547239">
                <a:tc>
                  <a:txBody>
                    <a:bodyPr/>
                    <a:lstStyle/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Литейный цех – 5 нарушений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457200" algn="just"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Литейный цех – 1 нарушение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457200" algn="just"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0893218"/>
                  </a:ext>
                </a:extLst>
              </a:tr>
              <a:tr h="27361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8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С-8. Наличие, исправность, достаточность защитных ограждений, предохранительных устройств.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667864"/>
                  </a:ext>
                </a:extLst>
              </a:tr>
              <a:tr h="1368096">
                <a:tc>
                  <a:txBody>
                    <a:bodyPr/>
                    <a:lstStyle/>
                    <a:p>
                      <a:pPr marL="457200" algn="just">
                        <a:spcAft>
                          <a:spcPts val="0"/>
                        </a:spcAft>
                      </a:pPr>
                      <a:r>
                        <a:rPr lang="ru-RU" sz="14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Литейный цех – 5 нарушений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Механосборочный цех – 2 нарушений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Участок по изготовлению полимерных и резинотехнических изделий – 1 нарушение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just">
                        <a:spcAft>
                          <a:spcPts val="0"/>
                        </a:spcAft>
                      </a:pPr>
                      <a:r>
                        <a:rPr lang="ru-RU" sz="14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Насосно-арматурный цех – 1 нарушение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Литейный цех – 1 нарушение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621564"/>
                  </a:ext>
                </a:extLst>
              </a:tr>
              <a:tr h="820858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ru-RU" sz="18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-2. На месте выполнения работ на высоте, без использования подъёмных сооружений, установлены: -Защитные ограждения: -Сигнальные ограждения на нижней отметке: - Анкерные линии отдельные анкерные точки крепления.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ru-RU" sz="18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-12. Леса, соответствуют требованиям безопасности (если применимо).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315288"/>
                  </a:ext>
                </a:extLst>
              </a:tr>
              <a:tr h="547239">
                <a:tc>
                  <a:txBody>
                    <a:bodyPr/>
                    <a:lstStyle/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ru-RU" sz="14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Литейный цех – 1 нарушение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just">
                        <a:spcAft>
                          <a:spcPts val="0"/>
                        </a:spcAft>
                      </a:pPr>
                      <a:r>
                        <a:rPr lang="ru-RU" sz="14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 выявлено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730" marR="587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32486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FDC83EEF-2AF8-46A9-B47E-5F88FD08D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12398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3069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>
            <a:cxnSpLocks/>
          </p:cNvCxnSpPr>
          <p:nvPr/>
        </p:nvCxnSpPr>
        <p:spPr>
          <a:xfrm>
            <a:off x="7508287" y="975008"/>
            <a:ext cx="0" cy="5755176"/>
          </a:xfrm>
          <a:prstGeom prst="line">
            <a:avLst/>
          </a:prstGeom>
          <a:ln>
            <a:solidFill>
              <a:schemeClr val="accent3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211900" y="1498228"/>
            <a:ext cx="729638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b="1" dirty="0">
                <a:solidFill>
                  <a:schemeClr val="bg1"/>
                </a:solidFill>
              </a:rPr>
              <a:t>Формовочный участок</a:t>
            </a:r>
            <a:r>
              <a:rPr lang="en-US" sz="1600" b="1" dirty="0">
                <a:solidFill>
                  <a:schemeClr val="bg1"/>
                </a:solidFill>
              </a:rPr>
              <a:t>:</a:t>
            </a:r>
            <a:r>
              <a:rPr lang="ru-RU" sz="1600" dirty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ru-RU" sz="1600" dirty="0">
                <a:solidFill>
                  <a:schemeClr val="bg1"/>
                </a:solidFill>
              </a:rPr>
              <a:t>На приводе приводного барабана ленточно-подвесного питателя №154 отсутствует защитных кожух цепной передачи, а также в качестве натяжного устройства применяется самодельные приспособления (приварены болты).     </a:t>
            </a:r>
            <a:endParaRPr lang="uz-Cyrl-UZ" sz="1600" dirty="0">
              <a:solidFill>
                <a:schemeClr val="bg1"/>
              </a:solidFill>
            </a:endParaRPr>
          </a:p>
          <a:p>
            <a:pPr algn="just"/>
            <a:r>
              <a:rPr lang="ru-RU" sz="1200" b="1" dirty="0">
                <a:solidFill>
                  <a:schemeClr val="bg1"/>
                </a:solidFill>
              </a:rPr>
              <a:t>п. 234 Правила безопасности в литейном производстве, п. 75 Общие ПБ для металлургических производств.  </a:t>
            </a:r>
          </a:p>
          <a:p>
            <a:pPr algn="just"/>
            <a:r>
              <a:rPr lang="ru-RU" sz="1600" dirty="0">
                <a:solidFill>
                  <a:schemeClr val="accent4">
                    <a:lumMod val="50000"/>
                  </a:schemeClr>
                </a:solidFill>
                <a:cs typeface="Times New Roman" panose="02020603050405020304" pitchFamily="18" charset="0"/>
              </a:rPr>
              <a:t>Ответственное лицо: 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Начальник участка</a:t>
            </a:r>
            <a:r>
              <a:rPr lang="en-US" sz="1600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Муртазаев И.А., Механик ЛЦ </a:t>
            </a:r>
            <a:r>
              <a:rPr lang="ru-RU" sz="1600" dirty="0" err="1">
                <a:solidFill>
                  <a:schemeClr val="bg1"/>
                </a:solidFill>
                <a:cs typeface="Times New Roman" panose="02020603050405020304" pitchFamily="18" charset="0"/>
              </a:rPr>
              <a:t>Нормуродов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 З.И. </a:t>
            </a:r>
            <a:r>
              <a:rPr lang="en-US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-</a:t>
            </a:r>
            <a:r>
              <a:rPr lang="ru-RU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объявлен выговор и лишены премии в размере 50% за февраль месяц</a:t>
            </a:r>
            <a:r>
              <a:rPr lang="ru-RU" b="1" dirty="0">
                <a:solidFill>
                  <a:schemeClr val="bg1"/>
                </a:solidFill>
              </a:rPr>
              <a:t>.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957129" y="149899"/>
            <a:ext cx="10890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ПО «НМЗ»</a:t>
            </a:r>
          </a:p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Литейный цех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22FF0C6-CD85-4DCA-8098-372C9B0FD949}"/>
              </a:ext>
            </a:extLst>
          </p:cNvPr>
          <p:cNvSpPr/>
          <p:nvPr/>
        </p:nvSpPr>
        <p:spPr>
          <a:xfrm>
            <a:off x="8511679" y="2571971"/>
            <a:ext cx="2600723" cy="392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ru-RU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Эффективные меры:</a:t>
            </a:r>
            <a:endParaRPr lang="ru-RU" b="1" dirty="0">
              <a:solidFill>
                <a:schemeClr val="accent2"/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EEE0BF4-4B44-4275-BFC4-EB1785CFB1DA}"/>
              </a:ext>
            </a:extLst>
          </p:cNvPr>
          <p:cNvSpPr/>
          <p:nvPr/>
        </p:nvSpPr>
        <p:spPr>
          <a:xfrm>
            <a:off x="7508280" y="2921168"/>
            <a:ext cx="460752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ru-RU" sz="1600" dirty="0">
                <a:solidFill>
                  <a:schemeClr val="bg1"/>
                </a:solidFill>
              </a:rPr>
              <a:t>1.</a:t>
            </a:r>
            <a:r>
              <a:rPr lang="ru-RU" sz="1600" b="1" dirty="0">
                <a:solidFill>
                  <a:schemeClr val="bg1"/>
                </a:solidFill>
              </a:rPr>
              <a:t>Немедлено </a:t>
            </a:r>
            <a:r>
              <a:rPr lang="ru-RU" sz="1600" dirty="0">
                <a:solidFill>
                  <a:schemeClr val="bg1"/>
                </a:solidFill>
              </a:rPr>
              <a:t>установить защитный кожух вращающиеся части привода приводного барабана.</a:t>
            </a:r>
          </a:p>
          <a:p>
            <a:pPr lvl="0" algn="just"/>
            <a:r>
              <a:rPr lang="ru-RU" sz="1600" dirty="0">
                <a:solidFill>
                  <a:schemeClr val="bg1"/>
                </a:solidFill>
              </a:rPr>
              <a:t>2. Установить натяжную звездочку заводского исполнения.   </a:t>
            </a:r>
          </a:p>
          <a:p>
            <a:pPr lvl="0" algn="just"/>
            <a:r>
              <a:rPr lang="ru-RU" sz="1600" dirty="0">
                <a:solidFill>
                  <a:schemeClr val="bg1"/>
                </a:solidFill>
              </a:rPr>
              <a:t>3.Произвести ревизию на предмет подобных нарушений.</a:t>
            </a:r>
            <a:endParaRPr lang="ru-RU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2F82763-E771-486B-A4C2-5FD3AE3D1B81}"/>
              </a:ext>
            </a:extLst>
          </p:cNvPr>
          <p:cNvSpPr/>
          <p:nvPr/>
        </p:nvSpPr>
        <p:spPr>
          <a:xfrm>
            <a:off x="7498792" y="4603656"/>
            <a:ext cx="2945204" cy="414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>
                <a:solidFill>
                  <a:srgbClr val="92D050"/>
                </a:solidFill>
              </a:rPr>
              <a:t>Выполнено:  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E62120-8097-4903-98D7-465EE002E21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6"/>
          <a:stretch/>
        </p:blipFill>
        <p:spPr>
          <a:xfrm>
            <a:off x="1614692" y="3908351"/>
            <a:ext cx="4481308" cy="2765450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0F9C7E2-39E9-4902-9FC0-97F053C94CA7}"/>
              </a:ext>
            </a:extLst>
          </p:cNvPr>
          <p:cNvSpPr/>
          <p:nvPr/>
        </p:nvSpPr>
        <p:spPr>
          <a:xfrm>
            <a:off x="233351" y="975008"/>
            <a:ext cx="727492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b="1" dirty="0">
                <a:solidFill>
                  <a:srgbClr val="FF0000"/>
                </a:solidFill>
              </a:rPr>
              <a:t>J</a:t>
            </a:r>
            <a:r>
              <a:rPr lang="ru-RU" sz="1500" b="1" dirty="0">
                <a:solidFill>
                  <a:srgbClr val="FF0000"/>
                </a:solidFill>
              </a:rPr>
              <a:t>-</a:t>
            </a:r>
            <a:r>
              <a:rPr lang="en-US" sz="1500" b="1" dirty="0">
                <a:solidFill>
                  <a:srgbClr val="FF0000"/>
                </a:solidFill>
              </a:rPr>
              <a:t>1</a:t>
            </a:r>
            <a:r>
              <a:rPr lang="ru-RU" sz="1500" b="1" dirty="0">
                <a:solidFill>
                  <a:srgbClr val="FF0000"/>
                </a:solidFill>
              </a:rPr>
              <a:t>.</a:t>
            </a:r>
            <a:r>
              <a:rPr lang="ru-RU" sz="1500" b="1" dirty="0">
                <a:solidFill>
                  <a:schemeClr val="bg1"/>
                </a:solidFill>
              </a:rPr>
              <a:t> Установлено защитное ограждение, предотвращающее контакт работника с вращающимися и движущимися частями оборудования.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EC6B0E7-4C9F-4E0E-8750-FC520A4C0780}"/>
              </a:ext>
            </a:extLst>
          </p:cNvPr>
          <p:cNvSpPr/>
          <p:nvPr/>
        </p:nvSpPr>
        <p:spPr>
          <a:xfrm>
            <a:off x="7508280" y="945842"/>
            <a:ext cx="452042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700" b="1" dirty="0">
                <a:solidFill>
                  <a:srgbClr val="7030A0"/>
                </a:solidFill>
              </a:rPr>
              <a:t>После анализа актов предписаний Навоийской площадки ГУ ОТ и ТБ </a:t>
            </a:r>
            <a:r>
              <a:rPr lang="en-US" sz="1700" b="1" dirty="0">
                <a:solidFill>
                  <a:srgbClr val="7030A0"/>
                </a:solidFill>
              </a:rPr>
              <a:t>EISTB.NGMK.UZ</a:t>
            </a:r>
            <a:r>
              <a:rPr lang="ru-RU" sz="1700" b="1" dirty="0">
                <a:solidFill>
                  <a:srgbClr val="7030A0"/>
                </a:solidFill>
              </a:rPr>
              <a:t> из 7 актов с 01.01.2025г. по </a:t>
            </a:r>
            <a:r>
              <a:rPr lang="ru-RU" sz="1700" b="1" dirty="0" err="1">
                <a:solidFill>
                  <a:srgbClr val="7030A0"/>
                </a:solidFill>
              </a:rPr>
              <a:t>н.в</a:t>
            </a:r>
            <a:r>
              <a:rPr lang="ru-RU" sz="1700" b="1" dirty="0">
                <a:solidFill>
                  <a:srgbClr val="7030A0"/>
                </a:solidFill>
              </a:rPr>
              <a:t>. отражено одно нарушение по </a:t>
            </a:r>
            <a:r>
              <a:rPr lang="en-US" sz="1700" b="1" dirty="0">
                <a:solidFill>
                  <a:srgbClr val="7030A0"/>
                </a:solidFill>
              </a:rPr>
              <a:t>J</a:t>
            </a:r>
            <a:r>
              <a:rPr lang="ru-RU" sz="1700" b="1" dirty="0">
                <a:solidFill>
                  <a:srgbClr val="7030A0"/>
                </a:solidFill>
              </a:rPr>
              <a:t>-</a:t>
            </a:r>
            <a:r>
              <a:rPr lang="en-US" sz="1700" b="1" dirty="0">
                <a:solidFill>
                  <a:srgbClr val="7030A0"/>
                </a:solidFill>
              </a:rPr>
              <a:t>1</a:t>
            </a:r>
            <a:r>
              <a:rPr lang="ru-RU" sz="1700" b="1" dirty="0">
                <a:solidFill>
                  <a:srgbClr val="7030A0"/>
                </a:solidFill>
              </a:rPr>
              <a:t>. Выездной комиссией АО «НГМК» выявлено 5 нарушений по </a:t>
            </a:r>
            <a:r>
              <a:rPr lang="en-US" sz="1700" b="1" dirty="0">
                <a:solidFill>
                  <a:srgbClr val="7030A0"/>
                </a:solidFill>
              </a:rPr>
              <a:t>J</a:t>
            </a:r>
            <a:r>
              <a:rPr lang="ru-RU" sz="1700" b="1" dirty="0">
                <a:solidFill>
                  <a:srgbClr val="7030A0"/>
                </a:solidFill>
              </a:rPr>
              <a:t>-</a:t>
            </a:r>
            <a:r>
              <a:rPr lang="en-US" sz="1700" b="1" dirty="0">
                <a:solidFill>
                  <a:srgbClr val="7030A0"/>
                </a:solidFill>
              </a:rPr>
              <a:t>1</a:t>
            </a:r>
            <a:r>
              <a:rPr lang="ru-RU" sz="1700" b="1" dirty="0">
                <a:solidFill>
                  <a:srgbClr val="7030A0"/>
                </a:solidFill>
              </a:rPr>
              <a:t>. 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439204D6-D29D-45E3-8CC8-C4030DCDDA6A}"/>
              </a:ext>
            </a:extLst>
          </p:cNvPr>
          <p:cNvSpPr/>
          <p:nvPr/>
        </p:nvSpPr>
        <p:spPr>
          <a:xfrm rot="20686056">
            <a:off x="3164347" y="4290565"/>
            <a:ext cx="1605363" cy="2171978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Picture 2" descr="D:\Profile\SHS.Asanov\Desktop\ФОТО РАБОТА НМЗ 2024\ФОТО ГУ февраль 2025г\ЛЦ\IMG_20250206_082214_996.jpg">
            <a:extLst>
              <a:ext uri="{FF2B5EF4-FFF2-40B4-BE49-F238E27FC236}">
                <a16:creationId xmlns:a16="http://schemas.microsoft.com/office/drawing/2014/main" id="{CCE4735E-A62B-426A-B8C5-A0348F74D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912" y="5050383"/>
            <a:ext cx="4071941" cy="176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236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>
            <a:cxnSpLocks/>
          </p:cNvCxnSpPr>
          <p:nvPr/>
        </p:nvCxnSpPr>
        <p:spPr>
          <a:xfrm>
            <a:off x="7569063" y="1048436"/>
            <a:ext cx="0" cy="5665831"/>
          </a:xfrm>
          <a:prstGeom prst="line">
            <a:avLst/>
          </a:prstGeom>
          <a:ln>
            <a:solidFill>
              <a:schemeClr val="accent3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259525" y="1314538"/>
            <a:ext cx="712815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b="1" dirty="0">
                <a:solidFill>
                  <a:schemeClr val="bg1"/>
                </a:solidFill>
              </a:rPr>
              <a:t>Формовочный участок</a:t>
            </a:r>
            <a:r>
              <a:rPr lang="en-US" sz="1600" b="1" dirty="0">
                <a:solidFill>
                  <a:schemeClr val="bg1"/>
                </a:solidFill>
              </a:rPr>
              <a:t>:</a:t>
            </a:r>
            <a:r>
              <a:rPr lang="ru-RU" sz="1600" dirty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ru-RU" sz="1600" dirty="0">
                <a:solidFill>
                  <a:schemeClr val="bg1"/>
                </a:solidFill>
              </a:rPr>
              <a:t>На приводе </a:t>
            </a:r>
            <a:r>
              <a:rPr lang="ru-RU" sz="1600" dirty="0" err="1">
                <a:solidFill>
                  <a:schemeClr val="bg1"/>
                </a:solidFill>
              </a:rPr>
              <a:t>пылевлагоуловителя</a:t>
            </a:r>
            <a:r>
              <a:rPr lang="ru-RU" sz="1600" dirty="0">
                <a:solidFill>
                  <a:schemeClr val="bg1"/>
                </a:solidFill>
              </a:rPr>
              <a:t> ПВМ-20С установленный кожух не обеспечивает полной защиты вращающихся частей механизмов, т.е. имеется свободный доступ, а также проход площадки обслуживания загроможден посторонними предметами (кубовой емкостью от ГСМ, крупногабаритным металлическим цилиндром).</a:t>
            </a:r>
          </a:p>
          <a:p>
            <a:pPr algn="just"/>
            <a:r>
              <a:rPr lang="ru-RU" sz="1200" b="1" dirty="0">
                <a:solidFill>
                  <a:schemeClr val="bg1"/>
                </a:solidFill>
              </a:rPr>
              <a:t>п. 234 Правила безопасности в литейном производстве, п. 75 Общие ПБ для металлургических производств.  </a:t>
            </a:r>
          </a:p>
          <a:p>
            <a:pPr algn="just"/>
            <a:r>
              <a:rPr lang="ru-RU" sz="1600" dirty="0">
                <a:solidFill>
                  <a:schemeClr val="accent4">
                    <a:lumMod val="50000"/>
                  </a:schemeClr>
                </a:solidFill>
                <a:cs typeface="Times New Roman" panose="02020603050405020304" pitchFamily="18" charset="0"/>
              </a:rPr>
              <a:t>Ответственное лицо: 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Начальник участка</a:t>
            </a:r>
            <a:r>
              <a:rPr lang="en-US" sz="1600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Муртазаев И.А., Механик ЛЦ </a:t>
            </a:r>
            <a:r>
              <a:rPr lang="ru-RU" sz="1600" dirty="0" err="1">
                <a:solidFill>
                  <a:schemeClr val="bg1"/>
                </a:solidFill>
                <a:cs typeface="Times New Roman" panose="02020603050405020304" pitchFamily="18" charset="0"/>
              </a:rPr>
              <a:t>Нормуродов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 З.И. </a:t>
            </a:r>
            <a:r>
              <a:rPr lang="en-US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-</a:t>
            </a:r>
            <a:r>
              <a:rPr lang="ru-RU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объявлен выговор и лишены премии в размере 50% за февраль месяц</a:t>
            </a:r>
            <a:r>
              <a:rPr lang="ru-RU" b="1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  <a:p>
            <a:pPr algn="just"/>
            <a:endParaRPr lang="en-US" sz="1600" dirty="0">
              <a:solidFill>
                <a:schemeClr val="bg1"/>
              </a:solidFill>
            </a:endParaRPr>
          </a:p>
          <a:p>
            <a:endParaRPr lang="ru-RU" sz="1600" b="1" dirty="0">
              <a:solidFill>
                <a:srgbClr val="FF0000"/>
              </a:solidFill>
            </a:endParaRP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957129" y="149899"/>
            <a:ext cx="108900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Литейный цех,</a:t>
            </a:r>
            <a:r>
              <a:rPr lang="en-US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 </a:t>
            </a:r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ПО «НМЗ»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22FF0C6-CD85-4DCA-8098-372C9B0FD949}"/>
              </a:ext>
            </a:extLst>
          </p:cNvPr>
          <p:cNvSpPr/>
          <p:nvPr/>
        </p:nvSpPr>
        <p:spPr>
          <a:xfrm>
            <a:off x="8588636" y="2428391"/>
            <a:ext cx="2600723" cy="392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ru-RU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Эффективные меры:</a:t>
            </a:r>
            <a:endParaRPr lang="ru-RU" b="1" dirty="0">
              <a:solidFill>
                <a:schemeClr val="accent2"/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EEE0BF4-4B44-4275-BFC4-EB1785CFB1DA}"/>
              </a:ext>
            </a:extLst>
          </p:cNvPr>
          <p:cNvSpPr/>
          <p:nvPr/>
        </p:nvSpPr>
        <p:spPr>
          <a:xfrm>
            <a:off x="7566626" y="2754650"/>
            <a:ext cx="4520425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ru-RU" sz="1600" dirty="0">
                <a:solidFill>
                  <a:schemeClr val="bg1"/>
                </a:solidFill>
              </a:rPr>
              <a:t>1.Установить кожух обеспечивающий полную защиту вращающихся механизмов.</a:t>
            </a:r>
          </a:p>
          <a:p>
            <a:pPr algn="just"/>
            <a:r>
              <a:rPr lang="ru-RU" sz="1600" dirty="0">
                <a:solidFill>
                  <a:schemeClr val="bg1"/>
                </a:solidFill>
              </a:rPr>
              <a:t>2.</a:t>
            </a:r>
            <a:r>
              <a:rPr lang="ru-RU" dirty="0"/>
              <a:t> </a:t>
            </a:r>
            <a:r>
              <a:rPr lang="ru-RU" sz="1600" dirty="0">
                <a:solidFill>
                  <a:schemeClr val="bg1"/>
                </a:solidFill>
              </a:rPr>
              <a:t>Обеспечить свободный проход для обслуживающего персонала.</a:t>
            </a:r>
            <a:endParaRPr lang="ru-RU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2F82763-E771-486B-A4C2-5FD3AE3D1B81}"/>
              </a:ext>
            </a:extLst>
          </p:cNvPr>
          <p:cNvSpPr/>
          <p:nvPr/>
        </p:nvSpPr>
        <p:spPr>
          <a:xfrm>
            <a:off x="7566626" y="3960599"/>
            <a:ext cx="2945204" cy="414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>
                <a:solidFill>
                  <a:srgbClr val="92D050"/>
                </a:solidFill>
              </a:rPr>
              <a:t>Выполнено:  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ABD9FB-6F08-49E9-AF2F-2F9FC4DB9D4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12"/>
          <a:stretch/>
        </p:blipFill>
        <p:spPr>
          <a:xfrm>
            <a:off x="309429" y="4263887"/>
            <a:ext cx="3457950" cy="244421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759C35B-F23F-4F5D-B662-82F02735326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8" r="29356"/>
          <a:stretch/>
        </p:blipFill>
        <p:spPr>
          <a:xfrm>
            <a:off x="4018872" y="4108866"/>
            <a:ext cx="3283321" cy="122910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E02A748-CE64-48F2-9887-1063C879963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8503" y="5454851"/>
            <a:ext cx="3303694" cy="1229105"/>
          </a:xfrm>
          <a:prstGeom prst="rect">
            <a:avLst/>
          </a:prstGeom>
        </p:spPr>
      </p:pic>
      <p:sp>
        <p:nvSpPr>
          <p:cNvPr id="17" name="Овал 16">
            <a:extLst>
              <a:ext uri="{FF2B5EF4-FFF2-40B4-BE49-F238E27FC236}">
                <a16:creationId xmlns:a16="http://schemas.microsoft.com/office/drawing/2014/main" id="{00F1A9E0-ACB7-4888-861B-7F806DD748D6}"/>
              </a:ext>
            </a:extLst>
          </p:cNvPr>
          <p:cNvSpPr/>
          <p:nvPr/>
        </p:nvSpPr>
        <p:spPr>
          <a:xfrm>
            <a:off x="5599066" y="4364854"/>
            <a:ext cx="1033668" cy="705633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7B15675C-6FD4-4F24-8EBB-602E150E6BD4}"/>
              </a:ext>
            </a:extLst>
          </p:cNvPr>
          <p:cNvSpPr/>
          <p:nvPr/>
        </p:nvSpPr>
        <p:spPr>
          <a:xfrm>
            <a:off x="5191528" y="5748466"/>
            <a:ext cx="824948" cy="851117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52A34DDF-369B-4D04-A90A-A9ADB46178A6}"/>
              </a:ext>
            </a:extLst>
          </p:cNvPr>
          <p:cNvSpPr/>
          <p:nvPr/>
        </p:nvSpPr>
        <p:spPr>
          <a:xfrm>
            <a:off x="309440" y="786826"/>
            <a:ext cx="712814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b="1" dirty="0">
                <a:solidFill>
                  <a:srgbClr val="FF0000"/>
                </a:solidFill>
              </a:rPr>
              <a:t>J</a:t>
            </a:r>
            <a:r>
              <a:rPr lang="ru-RU" sz="1500" b="1" dirty="0">
                <a:solidFill>
                  <a:srgbClr val="FF0000"/>
                </a:solidFill>
              </a:rPr>
              <a:t>-</a:t>
            </a:r>
            <a:r>
              <a:rPr lang="en-US" sz="1500" b="1" dirty="0">
                <a:solidFill>
                  <a:srgbClr val="FF0000"/>
                </a:solidFill>
              </a:rPr>
              <a:t>1</a:t>
            </a:r>
            <a:r>
              <a:rPr lang="ru-RU" sz="1500" b="1" dirty="0">
                <a:solidFill>
                  <a:srgbClr val="FF0000"/>
                </a:solidFill>
              </a:rPr>
              <a:t>.</a:t>
            </a:r>
            <a:r>
              <a:rPr lang="ru-RU" sz="1500" b="1" dirty="0">
                <a:solidFill>
                  <a:schemeClr val="bg1"/>
                </a:solidFill>
              </a:rPr>
              <a:t> Установлено защитное ограждение, предотвращающее контакт работника с вращающимися и движущимися частями оборудования.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A951C33-C5CE-4886-A8DB-5C964456FA9A}"/>
              </a:ext>
            </a:extLst>
          </p:cNvPr>
          <p:cNvSpPr/>
          <p:nvPr/>
        </p:nvSpPr>
        <p:spPr>
          <a:xfrm>
            <a:off x="7566626" y="829159"/>
            <a:ext cx="452042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700" b="1" dirty="0">
                <a:solidFill>
                  <a:srgbClr val="7030A0"/>
                </a:solidFill>
              </a:rPr>
              <a:t>После анализа актов предписаний Навоийской площадки ГУ ОТ и ТБ </a:t>
            </a:r>
            <a:r>
              <a:rPr lang="en-US" sz="1700" b="1" dirty="0">
                <a:solidFill>
                  <a:srgbClr val="7030A0"/>
                </a:solidFill>
              </a:rPr>
              <a:t>EISTB.NGMK.UZ</a:t>
            </a:r>
            <a:r>
              <a:rPr lang="ru-RU" sz="1700" b="1" dirty="0">
                <a:solidFill>
                  <a:srgbClr val="7030A0"/>
                </a:solidFill>
              </a:rPr>
              <a:t> из 7 актов с 01.01.2025г. по </a:t>
            </a:r>
            <a:r>
              <a:rPr lang="ru-RU" sz="1700" b="1" dirty="0" err="1">
                <a:solidFill>
                  <a:srgbClr val="7030A0"/>
                </a:solidFill>
              </a:rPr>
              <a:t>н.в</a:t>
            </a:r>
            <a:r>
              <a:rPr lang="ru-RU" sz="1700" b="1" dirty="0">
                <a:solidFill>
                  <a:srgbClr val="7030A0"/>
                </a:solidFill>
              </a:rPr>
              <a:t>. отражено одно нарушение по </a:t>
            </a:r>
            <a:r>
              <a:rPr lang="en-US" sz="1700" b="1" dirty="0">
                <a:solidFill>
                  <a:srgbClr val="7030A0"/>
                </a:solidFill>
              </a:rPr>
              <a:t>J</a:t>
            </a:r>
            <a:r>
              <a:rPr lang="ru-RU" sz="1700" b="1" dirty="0">
                <a:solidFill>
                  <a:srgbClr val="7030A0"/>
                </a:solidFill>
              </a:rPr>
              <a:t>-</a:t>
            </a:r>
            <a:r>
              <a:rPr lang="en-US" sz="1700" b="1" dirty="0">
                <a:solidFill>
                  <a:srgbClr val="7030A0"/>
                </a:solidFill>
              </a:rPr>
              <a:t>1</a:t>
            </a:r>
            <a:r>
              <a:rPr lang="ru-RU" sz="1700" b="1" dirty="0">
                <a:solidFill>
                  <a:srgbClr val="7030A0"/>
                </a:solidFill>
              </a:rPr>
              <a:t>. Выездной комиссией АО «НГМК» выявлено 5 нарушений по </a:t>
            </a:r>
            <a:r>
              <a:rPr lang="en-US" sz="1700" b="1" dirty="0">
                <a:solidFill>
                  <a:srgbClr val="7030A0"/>
                </a:solidFill>
              </a:rPr>
              <a:t>J</a:t>
            </a:r>
            <a:r>
              <a:rPr lang="ru-RU" sz="1700" b="1" dirty="0">
                <a:solidFill>
                  <a:srgbClr val="7030A0"/>
                </a:solidFill>
              </a:rPr>
              <a:t>-</a:t>
            </a:r>
            <a:r>
              <a:rPr lang="en-US" sz="1700" b="1" dirty="0">
                <a:solidFill>
                  <a:srgbClr val="7030A0"/>
                </a:solidFill>
              </a:rPr>
              <a:t>1</a:t>
            </a:r>
            <a:r>
              <a:rPr lang="ru-RU" sz="1700" b="1" dirty="0">
                <a:solidFill>
                  <a:srgbClr val="7030A0"/>
                </a:solidFill>
              </a:rPr>
              <a:t>. 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BB11978C-A5CC-4CA7-8C5A-6E487E5983A7}"/>
              </a:ext>
            </a:extLst>
          </p:cNvPr>
          <p:cNvSpPr/>
          <p:nvPr/>
        </p:nvSpPr>
        <p:spPr>
          <a:xfrm>
            <a:off x="957129" y="4810538"/>
            <a:ext cx="1499122" cy="18288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1" name="Picture 3" descr="D:\Profile\SHS.Asanov\Desktop\ФОТО РАБОТА НМЗ 2024\ФОТО ГУ февраль 2025г\ЛЦ\IMG_20250206_082232_450.jpg">
            <a:extLst>
              <a:ext uri="{FF2B5EF4-FFF2-40B4-BE49-F238E27FC236}">
                <a16:creationId xmlns:a16="http://schemas.microsoft.com/office/drawing/2014/main" id="{93000055-E845-4CF0-A654-0C32C9755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698081" y="4372365"/>
            <a:ext cx="1986485" cy="2311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D:\Profile\SHS.Asanov\Desktop\ФОТО РАБОТА НМЗ 2024\ФОТО ГУ февраль 2025г\ЛЦ\IMG_20250206_091012_984.jpg">
            <a:extLst>
              <a:ext uri="{FF2B5EF4-FFF2-40B4-BE49-F238E27FC236}">
                <a16:creationId xmlns:a16="http://schemas.microsoft.com/office/drawing/2014/main" id="{26EA2B89-1DF5-4441-9CE7-D24370C1B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6055" y="4372365"/>
            <a:ext cx="2167158" cy="233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95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>
            <a:cxnSpLocks/>
          </p:cNvCxnSpPr>
          <p:nvPr/>
        </p:nvCxnSpPr>
        <p:spPr>
          <a:xfrm>
            <a:off x="7580661" y="1053548"/>
            <a:ext cx="0" cy="5665831"/>
          </a:xfrm>
          <a:prstGeom prst="line">
            <a:avLst/>
          </a:prstGeom>
          <a:ln>
            <a:solidFill>
              <a:schemeClr val="accent3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309429" y="1518100"/>
            <a:ext cx="7271213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b="1" dirty="0">
                <a:solidFill>
                  <a:schemeClr val="bg1"/>
                </a:solidFill>
              </a:rPr>
              <a:t>Участок обдува и термической обработки</a:t>
            </a:r>
            <a:r>
              <a:rPr lang="en-US" sz="1600" b="1" dirty="0">
                <a:solidFill>
                  <a:schemeClr val="bg1"/>
                </a:solidFill>
              </a:rPr>
              <a:t>:</a:t>
            </a:r>
            <a:r>
              <a:rPr lang="ru-RU" sz="1600" dirty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ru-RU" sz="1600" dirty="0">
                <a:solidFill>
                  <a:schemeClr val="bg1"/>
                </a:solidFill>
              </a:rPr>
              <a:t>На приводе турбонаддува дробеструйной камеры марки ДК10 №1 установленный кожух не обеспечивает полной защиты вращающихся частей механизмов, т.е. имеется свободный доступ к ременной передачи.  </a:t>
            </a:r>
          </a:p>
          <a:p>
            <a:pPr algn="just"/>
            <a:r>
              <a:rPr lang="ru-RU" sz="1200" b="1" dirty="0">
                <a:solidFill>
                  <a:schemeClr val="bg1"/>
                </a:solidFill>
              </a:rPr>
              <a:t>п. 234 Правила безопасности в литейном производстве, п. 75 Общие ПБ для металлургических производств.  </a:t>
            </a:r>
          </a:p>
          <a:p>
            <a:pPr algn="just"/>
            <a:r>
              <a:rPr lang="ru-RU" sz="1600" dirty="0">
                <a:solidFill>
                  <a:schemeClr val="accent4">
                    <a:lumMod val="50000"/>
                  </a:schemeClr>
                </a:solidFill>
                <a:cs typeface="Times New Roman" panose="02020603050405020304" pitchFamily="18" charset="0"/>
              </a:rPr>
              <a:t>Ответственное лицо: 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Начальник участка </a:t>
            </a:r>
            <a:r>
              <a:rPr lang="ru-RU" sz="1600" dirty="0" err="1">
                <a:solidFill>
                  <a:schemeClr val="bg1"/>
                </a:solidFill>
                <a:cs typeface="Times New Roman" panose="02020603050405020304" pitchFamily="18" charset="0"/>
              </a:rPr>
              <a:t>Курбонов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 Ф.Б., Механик РМУ </a:t>
            </a:r>
            <a:r>
              <a:rPr lang="ru-RU" sz="1600" dirty="0" err="1">
                <a:solidFill>
                  <a:schemeClr val="bg1"/>
                </a:solidFill>
                <a:cs typeface="Times New Roman" panose="02020603050405020304" pitchFamily="18" charset="0"/>
              </a:rPr>
              <a:t>Джураев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 Ф. </a:t>
            </a:r>
            <a:r>
              <a:rPr lang="en-US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-</a:t>
            </a:r>
            <a:r>
              <a:rPr lang="ru-RU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объявлен выговор и лишены премии в размере 50% за февраль месяц.</a:t>
            </a:r>
            <a:endParaRPr lang="ru-RU" sz="1600" b="1" dirty="0">
              <a:solidFill>
                <a:srgbClr val="FF0000"/>
              </a:solidFill>
            </a:endParaRPr>
          </a:p>
          <a:p>
            <a:endParaRPr lang="ru-RU" sz="1600" b="1" dirty="0">
              <a:solidFill>
                <a:srgbClr val="FF0000"/>
              </a:solidFill>
            </a:endParaRP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957129" y="149899"/>
            <a:ext cx="10890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ПО «НМЗ»</a:t>
            </a:r>
          </a:p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Литейный цех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22FF0C6-CD85-4DCA-8098-372C9B0FD949}"/>
              </a:ext>
            </a:extLst>
          </p:cNvPr>
          <p:cNvSpPr/>
          <p:nvPr/>
        </p:nvSpPr>
        <p:spPr>
          <a:xfrm>
            <a:off x="8620024" y="2608838"/>
            <a:ext cx="2600723" cy="392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ru-RU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Эффективные меры:</a:t>
            </a:r>
            <a:endParaRPr lang="ru-RU" b="1" dirty="0">
              <a:solidFill>
                <a:schemeClr val="accent2"/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EEE0BF4-4B44-4275-BFC4-EB1785CFB1DA}"/>
              </a:ext>
            </a:extLst>
          </p:cNvPr>
          <p:cNvSpPr/>
          <p:nvPr/>
        </p:nvSpPr>
        <p:spPr>
          <a:xfrm>
            <a:off x="7580640" y="2967921"/>
            <a:ext cx="444569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solidFill>
                  <a:schemeClr val="bg1"/>
                </a:solidFill>
              </a:rPr>
              <a:t>Установить кожух обеспечивающий полную защиту вращающихся механизмов.</a:t>
            </a:r>
          </a:p>
          <a:p>
            <a:pPr algn="just"/>
            <a:endParaRPr lang="ru-RU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2F82763-E771-486B-A4C2-5FD3AE3D1B81}"/>
              </a:ext>
            </a:extLst>
          </p:cNvPr>
          <p:cNvSpPr/>
          <p:nvPr/>
        </p:nvSpPr>
        <p:spPr>
          <a:xfrm>
            <a:off x="7580640" y="3627757"/>
            <a:ext cx="2945204" cy="414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>
                <a:solidFill>
                  <a:srgbClr val="92D050"/>
                </a:solidFill>
              </a:rPr>
              <a:t>Выполнено:  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E600B1-9707-4511-8E94-706E04CC81C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8" r="1857"/>
          <a:stretch/>
        </p:blipFill>
        <p:spPr>
          <a:xfrm>
            <a:off x="459805" y="3896139"/>
            <a:ext cx="3294256" cy="2823240"/>
          </a:xfrm>
          <a:prstGeom prst="rect">
            <a:avLst/>
          </a:prstGeom>
        </p:spPr>
      </p:pic>
      <p:sp>
        <p:nvSpPr>
          <p:cNvPr id="10" name="Овал 9">
            <a:extLst>
              <a:ext uri="{FF2B5EF4-FFF2-40B4-BE49-F238E27FC236}">
                <a16:creationId xmlns:a16="http://schemas.microsoft.com/office/drawing/2014/main" id="{2CD7D939-5485-40BB-A868-E778AB9A16BF}"/>
              </a:ext>
            </a:extLst>
          </p:cNvPr>
          <p:cNvSpPr/>
          <p:nvPr/>
        </p:nvSpPr>
        <p:spPr>
          <a:xfrm>
            <a:off x="964100" y="4482548"/>
            <a:ext cx="1093303" cy="1828798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8547239-6A80-477A-82BC-97034500674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3"/>
          <a:stretch/>
        </p:blipFill>
        <p:spPr>
          <a:xfrm>
            <a:off x="3945035" y="3896138"/>
            <a:ext cx="3375437" cy="2811963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A8ED833-2AAB-4484-BCFF-E5A7B9C27E78}"/>
              </a:ext>
            </a:extLst>
          </p:cNvPr>
          <p:cNvSpPr/>
          <p:nvPr/>
        </p:nvSpPr>
        <p:spPr>
          <a:xfrm>
            <a:off x="309440" y="974325"/>
            <a:ext cx="727122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b="1" dirty="0">
                <a:solidFill>
                  <a:srgbClr val="FF0000"/>
                </a:solidFill>
              </a:rPr>
              <a:t>J</a:t>
            </a:r>
            <a:r>
              <a:rPr lang="ru-RU" sz="1500" b="1" dirty="0">
                <a:solidFill>
                  <a:srgbClr val="FF0000"/>
                </a:solidFill>
              </a:rPr>
              <a:t>-</a:t>
            </a:r>
            <a:r>
              <a:rPr lang="en-US" sz="1500" b="1" dirty="0">
                <a:solidFill>
                  <a:srgbClr val="FF0000"/>
                </a:solidFill>
              </a:rPr>
              <a:t>1</a:t>
            </a:r>
            <a:r>
              <a:rPr lang="ru-RU" sz="1500" b="1" dirty="0">
                <a:solidFill>
                  <a:srgbClr val="FF0000"/>
                </a:solidFill>
              </a:rPr>
              <a:t>.</a:t>
            </a:r>
            <a:r>
              <a:rPr lang="ru-RU" sz="1500" b="1" dirty="0">
                <a:solidFill>
                  <a:schemeClr val="bg1"/>
                </a:solidFill>
              </a:rPr>
              <a:t> Установлено защитное ограждение, предотвращающее контакт работника с вращающимися и движущимися частями оборудования.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7F49E2A6-77FE-4D93-AEC1-ECDE7E764DC3}"/>
              </a:ext>
            </a:extLst>
          </p:cNvPr>
          <p:cNvSpPr/>
          <p:nvPr/>
        </p:nvSpPr>
        <p:spPr>
          <a:xfrm>
            <a:off x="7580661" y="974325"/>
            <a:ext cx="452042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700" b="1" dirty="0">
                <a:solidFill>
                  <a:srgbClr val="7030A0"/>
                </a:solidFill>
              </a:rPr>
              <a:t>После анализа актов предписаний Навоийской площадки ГУ ОТ и ТБ </a:t>
            </a:r>
            <a:r>
              <a:rPr lang="en-US" sz="1700" b="1" dirty="0">
                <a:solidFill>
                  <a:srgbClr val="7030A0"/>
                </a:solidFill>
              </a:rPr>
              <a:t>EISTB.NGMK.UZ</a:t>
            </a:r>
            <a:r>
              <a:rPr lang="ru-RU" sz="1700" b="1" dirty="0">
                <a:solidFill>
                  <a:srgbClr val="7030A0"/>
                </a:solidFill>
              </a:rPr>
              <a:t> из 7 актов с 01.01.2025г. по </a:t>
            </a:r>
            <a:r>
              <a:rPr lang="ru-RU" sz="1700" b="1" dirty="0" err="1">
                <a:solidFill>
                  <a:srgbClr val="7030A0"/>
                </a:solidFill>
              </a:rPr>
              <a:t>н.в</a:t>
            </a:r>
            <a:r>
              <a:rPr lang="ru-RU" sz="1700" b="1" dirty="0">
                <a:solidFill>
                  <a:srgbClr val="7030A0"/>
                </a:solidFill>
              </a:rPr>
              <a:t>. отражено одно нарушение по </a:t>
            </a:r>
            <a:r>
              <a:rPr lang="en-US" sz="1700" b="1" dirty="0">
                <a:solidFill>
                  <a:srgbClr val="7030A0"/>
                </a:solidFill>
              </a:rPr>
              <a:t>J</a:t>
            </a:r>
            <a:r>
              <a:rPr lang="ru-RU" sz="1700" b="1" dirty="0">
                <a:solidFill>
                  <a:srgbClr val="7030A0"/>
                </a:solidFill>
              </a:rPr>
              <a:t>-</a:t>
            </a:r>
            <a:r>
              <a:rPr lang="en-US" sz="1700" b="1" dirty="0">
                <a:solidFill>
                  <a:srgbClr val="7030A0"/>
                </a:solidFill>
              </a:rPr>
              <a:t>1</a:t>
            </a:r>
            <a:r>
              <a:rPr lang="ru-RU" sz="1700" b="1" dirty="0">
                <a:solidFill>
                  <a:srgbClr val="7030A0"/>
                </a:solidFill>
              </a:rPr>
              <a:t>. Выездной комиссией АО «НГМК» выявлено 5 нарушений по </a:t>
            </a:r>
            <a:r>
              <a:rPr lang="en-US" sz="1700" b="1" dirty="0">
                <a:solidFill>
                  <a:srgbClr val="7030A0"/>
                </a:solidFill>
              </a:rPr>
              <a:t>J</a:t>
            </a:r>
            <a:r>
              <a:rPr lang="ru-RU" sz="1700" b="1" dirty="0">
                <a:solidFill>
                  <a:srgbClr val="7030A0"/>
                </a:solidFill>
              </a:rPr>
              <a:t>-</a:t>
            </a:r>
            <a:r>
              <a:rPr lang="en-US" sz="1700" b="1" dirty="0">
                <a:solidFill>
                  <a:srgbClr val="7030A0"/>
                </a:solidFill>
              </a:rPr>
              <a:t>1</a:t>
            </a:r>
            <a:r>
              <a:rPr lang="ru-RU" sz="1700" b="1" dirty="0">
                <a:solidFill>
                  <a:srgbClr val="7030A0"/>
                </a:solidFill>
              </a:rPr>
              <a:t>. 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EFCE9BB9-83BD-491D-8830-8DB45853E920}"/>
              </a:ext>
            </a:extLst>
          </p:cNvPr>
          <p:cNvSpPr/>
          <p:nvPr/>
        </p:nvSpPr>
        <p:spPr>
          <a:xfrm>
            <a:off x="4574057" y="4045225"/>
            <a:ext cx="1093303" cy="2209073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Picture 2" descr="D:\Profile\SHS.Asanov\Desktop\ФОТО РАБОТА НМЗ 2024\ФОТО ГУ февраль 2025г\ЛЦ\IMG_20250206_095721_605.jpg">
            <a:extLst>
              <a:ext uri="{FF2B5EF4-FFF2-40B4-BE49-F238E27FC236}">
                <a16:creationId xmlns:a16="http://schemas.microsoft.com/office/drawing/2014/main" id="{2F839D92-60CC-481F-86BA-E89BF17680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0392" y="4106688"/>
            <a:ext cx="3019988" cy="262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754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>
            <a:cxnSpLocks/>
          </p:cNvCxnSpPr>
          <p:nvPr/>
        </p:nvCxnSpPr>
        <p:spPr>
          <a:xfrm>
            <a:off x="7589043" y="1015031"/>
            <a:ext cx="0" cy="5665831"/>
          </a:xfrm>
          <a:prstGeom prst="line">
            <a:avLst/>
          </a:prstGeom>
          <a:ln>
            <a:solidFill>
              <a:schemeClr val="accent3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309430" y="1563141"/>
            <a:ext cx="7275053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b="1" dirty="0">
                <a:solidFill>
                  <a:schemeClr val="bg1"/>
                </a:solidFill>
              </a:rPr>
              <a:t>Участок обдува и термической обработки</a:t>
            </a:r>
            <a:r>
              <a:rPr lang="en-US" sz="1600" b="1" dirty="0">
                <a:solidFill>
                  <a:schemeClr val="bg1"/>
                </a:solidFill>
              </a:rPr>
              <a:t>:</a:t>
            </a:r>
            <a:r>
              <a:rPr lang="ru-RU" sz="1600" dirty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ru-RU" sz="1600" dirty="0">
                <a:solidFill>
                  <a:schemeClr val="bg1"/>
                </a:solidFill>
              </a:rPr>
              <a:t>На приводе элеватора дробеструйной камеры марки ДК10 №2 установленный кожух не обеспечивает полной защиты вращающихся частей механизмов, т.е. имеется свободный доступ к цепной передачи.  </a:t>
            </a:r>
          </a:p>
          <a:p>
            <a:pPr algn="just"/>
            <a:r>
              <a:rPr lang="ru-RU" sz="1200" b="1" dirty="0">
                <a:solidFill>
                  <a:schemeClr val="bg1"/>
                </a:solidFill>
              </a:rPr>
              <a:t>п. 234 Правила безопасности в литейном производстве, п. 75 Общие ПБ для металлургических производств.  </a:t>
            </a:r>
          </a:p>
          <a:p>
            <a:pPr algn="just"/>
            <a:r>
              <a:rPr lang="ru-RU" sz="1600" dirty="0">
                <a:solidFill>
                  <a:schemeClr val="accent4">
                    <a:lumMod val="50000"/>
                  </a:schemeClr>
                </a:solidFill>
                <a:cs typeface="Times New Roman" panose="02020603050405020304" pitchFamily="18" charset="0"/>
              </a:rPr>
              <a:t>Ответственное лицо: 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Начальник участка </a:t>
            </a:r>
            <a:r>
              <a:rPr lang="ru-RU" sz="1600" dirty="0" err="1">
                <a:solidFill>
                  <a:schemeClr val="bg1"/>
                </a:solidFill>
                <a:cs typeface="Times New Roman" panose="02020603050405020304" pitchFamily="18" charset="0"/>
              </a:rPr>
              <a:t>Курбонов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 Ф.Б., Механик РМУ </a:t>
            </a:r>
            <a:r>
              <a:rPr lang="ru-RU" sz="1600" dirty="0" err="1">
                <a:solidFill>
                  <a:schemeClr val="bg1"/>
                </a:solidFill>
                <a:cs typeface="Times New Roman" panose="02020603050405020304" pitchFamily="18" charset="0"/>
              </a:rPr>
              <a:t>Джураев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 Ф. </a:t>
            </a:r>
            <a:r>
              <a:rPr lang="en-US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-</a:t>
            </a:r>
            <a:r>
              <a:rPr lang="ru-RU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объявлен выговор и лишены премии в размере 50% за февраль месяц</a:t>
            </a:r>
            <a:r>
              <a:rPr lang="ru-RU" b="1" dirty="0">
                <a:solidFill>
                  <a:schemeClr val="bg1"/>
                </a:solidFill>
              </a:rPr>
              <a:t>.</a:t>
            </a:r>
            <a:endParaRPr lang="ru-RU" b="1" dirty="0">
              <a:solidFill>
                <a:srgbClr val="FF0000"/>
              </a:solidFill>
            </a:endParaRPr>
          </a:p>
          <a:p>
            <a:endParaRPr lang="ru-RU" sz="1600" b="1" dirty="0">
              <a:solidFill>
                <a:srgbClr val="FF0000"/>
              </a:solidFill>
            </a:endParaRP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957129" y="149899"/>
            <a:ext cx="10890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ПО «НМЗ»</a:t>
            </a:r>
          </a:p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Литейный цех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22FF0C6-CD85-4DCA-8098-372C9B0FD949}"/>
              </a:ext>
            </a:extLst>
          </p:cNvPr>
          <p:cNvSpPr/>
          <p:nvPr/>
        </p:nvSpPr>
        <p:spPr>
          <a:xfrm>
            <a:off x="8572463" y="2651831"/>
            <a:ext cx="2600723" cy="392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ru-RU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Эффективные меры:</a:t>
            </a:r>
            <a:endParaRPr lang="ru-RU" b="1" dirty="0">
              <a:solidFill>
                <a:schemeClr val="accent2"/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EEE0BF4-4B44-4275-BFC4-EB1785CFB1DA}"/>
              </a:ext>
            </a:extLst>
          </p:cNvPr>
          <p:cNvSpPr/>
          <p:nvPr/>
        </p:nvSpPr>
        <p:spPr>
          <a:xfrm>
            <a:off x="7593596" y="3031800"/>
            <a:ext cx="452042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solidFill>
                  <a:schemeClr val="bg1"/>
                </a:solidFill>
              </a:rPr>
              <a:t>Установить дополнительный кожух обеспечивающий полную защиту вращающихся механизмов.</a:t>
            </a:r>
          </a:p>
          <a:p>
            <a:pPr algn="just"/>
            <a:endParaRPr lang="ru-RU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2F82763-E771-486B-A4C2-5FD3AE3D1B81}"/>
              </a:ext>
            </a:extLst>
          </p:cNvPr>
          <p:cNvSpPr/>
          <p:nvPr/>
        </p:nvSpPr>
        <p:spPr>
          <a:xfrm>
            <a:off x="7593592" y="3716823"/>
            <a:ext cx="2945204" cy="414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>
                <a:solidFill>
                  <a:srgbClr val="92D050"/>
                </a:solidFill>
              </a:rPr>
              <a:t>Выполнено:   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62A8514-4B8C-43AA-97FA-CA78CA6AEAF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555" y="3975652"/>
            <a:ext cx="5143500" cy="2705210"/>
          </a:xfrm>
          <a:prstGeom prst="rect">
            <a:avLst/>
          </a:prstGeo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2E7432EF-D206-44AC-87B7-B69B2AC423F5}"/>
              </a:ext>
            </a:extLst>
          </p:cNvPr>
          <p:cNvSpPr/>
          <p:nvPr/>
        </p:nvSpPr>
        <p:spPr>
          <a:xfrm>
            <a:off x="3684304" y="4591919"/>
            <a:ext cx="964096" cy="894477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BD693F6-C65A-41CB-A42D-8A0A7BE4763E}"/>
              </a:ext>
            </a:extLst>
          </p:cNvPr>
          <p:cNvSpPr/>
          <p:nvPr/>
        </p:nvSpPr>
        <p:spPr>
          <a:xfrm>
            <a:off x="344776" y="975008"/>
            <a:ext cx="724881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b="1" dirty="0">
                <a:solidFill>
                  <a:srgbClr val="FF0000"/>
                </a:solidFill>
              </a:rPr>
              <a:t>J</a:t>
            </a:r>
            <a:r>
              <a:rPr lang="ru-RU" sz="1500" b="1" dirty="0">
                <a:solidFill>
                  <a:srgbClr val="FF0000"/>
                </a:solidFill>
              </a:rPr>
              <a:t>-</a:t>
            </a:r>
            <a:r>
              <a:rPr lang="en-US" sz="1500" b="1" dirty="0">
                <a:solidFill>
                  <a:srgbClr val="FF0000"/>
                </a:solidFill>
              </a:rPr>
              <a:t>1</a:t>
            </a:r>
            <a:r>
              <a:rPr lang="ru-RU" sz="1500" b="1" dirty="0">
                <a:solidFill>
                  <a:srgbClr val="FF0000"/>
                </a:solidFill>
              </a:rPr>
              <a:t>.</a:t>
            </a:r>
            <a:r>
              <a:rPr lang="ru-RU" sz="1500" b="1" dirty="0">
                <a:solidFill>
                  <a:schemeClr val="bg1"/>
                </a:solidFill>
              </a:rPr>
              <a:t> Установлено защитное ограждение, предотвращающее контакт работника с вращающимися и движущимися частями оборудования.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EE3163A-D1FD-452D-A5A1-B04B3B1F5A10}"/>
              </a:ext>
            </a:extLst>
          </p:cNvPr>
          <p:cNvSpPr/>
          <p:nvPr/>
        </p:nvSpPr>
        <p:spPr>
          <a:xfrm>
            <a:off x="7593597" y="975981"/>
            <a:ext cx="452042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700" b="1" dirty="0">
                <a:solidFill>
                  <a:srgbClr val="7030A0"/>
                </a:solidFill>
              </a:rPr>
              <a:t>После анализа актов предписаний Навоийской площадки ГУ ОТ и ТБ </a:t>
            </a:r>
            <a:r>
              <a:rPr lang="en-US" sz="1700" b="1" dirty="0">
                <a:solidFill>
                  <a:srgbClr val="7030A0"/>
                </a:solidFill>
              </a:rPr>
              <a:t>EISTB.NGMK.UZ</a:t>
            </a:r>
            <a:r>
              <a:rPr lang="ru-RU" sz="1700" b="1" dirty="0">
                <a:solidFill>
                  <a:srgbClr val="7030A0"/>
                </a:solidFill>
              </a:rPr>
              <a:t> из 7 актов с 01.01.2025г. по </a:t>
            </a:r>
            <a:r>
              <a:rPr lang="ru-RU" sz="1700" b="1" dirty="0" err="1">
                <a:solidFill>
                  <a:srgbClr val="7030A0"/>
                </a:solidFill>
              </a:rPr>
              <a:t>н.в</a:t>
            </a:r>
            <a:r>
              <a:rPr lang="ru-RU" sz="1700" b="1" dirty="0">
                <a:solidFill>
                  <a:srgbClr val="7030A0"/>
                </a:solidFill>
              </a:rPr>
              <a:t>. отражено одно нарушение по </a:t>
            </a:r>
            <a:r>
              <a:rPr lang="en-US" sz="1700" b="1" dirty="0">
                <a:solidFill>
                  <a:srgbClr val="7030A0"/>
                </a:solidFill>
              </a:rPr>
              <a:t>J</a:t>
            </a:r>
            <a:r>
              <a:rPr lang="ru-RU" sz="1700" b="1" dirty="0">
                <a:solidFill>
                  <a:srgbClr val="7030A0"/>
                </a:solidFill>
              </a:rPr>
              <a:t>-</a:t>
            </a:r>
            <a:r>
              <a:rPr lang="en-US" sz="1700" b="1" dirty="0">
                <a:solidFill>
                  <a:srgbClr val="7030A0"/>
                </a:solidFill>
              </a:rPr>
              <a:t>1</a:t>
            </a:r>
            <a:r>
              <a:rPr lang="ru-RU" sz="1700" b="1" dirty="0">
                <a:solidFill>
                  <a:srgbClr val="7030A0"/>
                </a:solidFill>
              </a:rPr>
              <a:t>. Выездной комиссией АО «НГМК» выявлено 5 нарушений по </a:t>
            </a:r>
            <a:r>
              <a:rPr lang="en-US" sz="1700" b="1" dirty="0">
                <a:solidFill>
                  <a:srgbClr val="7030A0"/>
                </a:solidFill>
              </a:rPr>
              <a:t>J</a:t>
            </a:r>
            <a:r>
              <a:rPr lang="ru-RU" sz="1700" b="1" dirty="0">
                <a:solidFill>
                  <a:srgbClr val="7030A0"/>
                </a:solidFill>
              </a:rPr>
              <a:t>-</a:t>
            </a:r>
            <a:r>
              <a:rPr lang="en-US" sz="1700" b="1" dirty="0">
                <a:solidFill>
                  <a:srgbClr val="7030A0"/>
                </a:solidFill>
              </a:rPr>
              <a:t>1</a:t>
            </a:r>
            <a:r>
              <a:rPr lang="ru-RU" sz="1700" b="1" dirty="0">
                <a:solidFill>
                  <a:srgbClr val="7030A0"/>
                </a:solidFill>
              </a:rPr>
              <a:t>. </a:t>
            </a:r>
          </a:p>
        </p:txBody>
      </p:sp>
      <p:pic>
        <p:nvPicPr>
          <p:cNvPr id="16" name="Picture 2" descr="D:\Profile\SHS.Asanov\Desktop\ФОТО РАБОТА НМЗ 2024\ФОТО ГУ февраль 2025г\ЛЦ\IMG_20250206_094751_530.jpg">
            <a:extLst>
              <a:ext uri="{FF2B5EF4-FFF2-40B4-BE49-F238E27FC236}">
                <a16:creationId xmlns:a16="http://schemas.microsoft.com/office/drawing/2014/main" id="{9BA6F6FB-0EA7-421B-9D0A-53EA7021C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1950" y="4139796"/>
            <a:ext cx="4361748" cy="256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374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557-AC22-2BA1-0EFC-9EB7318035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7" y="0"/>
            <a:ext cx="1027089" cy="829159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>
            <a:cxnSpLocks/>
          </p:cNvCxnSpPr>
          <p:nvPr/>
        </p:nvCxnSpPr>
        <p:spPr>
          <a:xfrm>
            <a:off x="7627934" y="1042270"/>
            <a:ext cx="0" cy="5665831"/>
          </a:xfrm>
          <a:prstGeom prst="line">
            <a:avLst/>
          </a:prstGeom>
          <a:ln>
            <a:solidFill>
              <a:schemeClr val="accent3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309430" y="1514793"/>
            <a:ext cx="731850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solidFill>
                  <a:schemeClr val="bg1"/>
                </a:solidFill>
              </a:rPr>
              <a:t>Высота перильного ограждения площадки для облуживания и ремонта электрической тали управления с пола  рег.№84 метами составляет примерно 0,7 м., фактически должно быть не менее 1 м. </a:t>
            </a:r>
          </a:p>
          <a:p>
            <a:pPr algn="just"/>
            <a:r>
              <a:rPr lang="ru-RU" sz="1200" b="1" dirty="0" err="1">
                <a:solidFill>
                  <a:schemeClr val="bg1"/>
                </a:solidFill>
              </a:rPr>
              <a:t>п.п</a:t>
            </a:r>
            <a:r>
              <a:rPr lang="ru-RU" sz="1200" b="1" dirty="0">
                <a:solidFill>
                  <a:schemeClr val="bg1"/>
                </a:solidFill>
              </a:rPr>
              <a:t>. 24, 208, 214 </a:t>
            </a:r>
            <a:r>
              <a:rPr lang="uz-Cyrl-UZ" sz="1200" b="1" dirty="0">
                <a:solidFill>
                  <a:schemeClr val="bg1"/>
                </a:solidFill>
              </a:rPr>
              <a:t>Правила устройства и безопасной эксплуатации грузоподъёмных кранов.</a:t>
            </a:r>
            <a:endParaRPr lang="ru-RU" sz="1200" b="1" dirty="0">
              <a:solidFill>
                <a:schemeClr val="bg1"/>
              </a:solidFill>
            </a:endParaRPr>
          </a:p>
          <a:p>
            <a:pPr algn="just"/>
            <a:r>
              <a:rPr lang="ru-RU" sz="1600" dirty="0">
                <a:solidFill>
                  <a:schemeClr val="accent4">
                    <a:lumMod val="50000"/>
                  </a:schemeClr>
                </a:solidFill>
                <a:cs typeface="Times New Roman" panose="02020603050405020304" pitchFamily="18" charset="0"/>
              </a:rPr>
              <a:t>Ответственное лицо: </a:t>
            </a:r>
            <a:r>
              <a:rPr lang="ru-RU" sz="1600" dirty="0">
                <a:solidFill>
                  <a:schemeClr val="bg1"/>
                </a:solidFill>
                <a:cs typeface="Times New Roman" panose="02020603050405020304" pitchFamily="18" charset="0"/>
              </a:rPr>
              <a:t>Электромеханик РМЦ Салимов М. </a:t>
            </a:r>
            <a:r>
              <a:rPr lang="ru-RU" dirty="0">
                <a:solidFill>
                  <a:schemeClr val="bg1"/>
                </a:solidFill>
              </a:rPr>
              <a:t>А.</a:t>
            </a:r>
            <a:r>
              <a:rPr lang="en-US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-</a:t>
            </a:r>
            <a:r>
              <a:rPr lang="ru-RU" sz="1600" b="1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объявлен выговор.</a:t>
            </a:r>
            <a:endParaRPr lang="en-US" sz="1600" dirty="0">
              <a:solidFill>
                <a:schemeClr val="bg1"/>
              </a:solidFill>
            </a:endParaRPr>
          </a:p>
          <a:p>
            <a:endParaRPr lang="ru-RU" sz="1600" b="1" dirty="0">
              <a:solidFill>
                <a:srgbClr val="FF0000"/>
              </a:solidFill>
            </a:endParaRP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957129" y="149899"/>
            <a:ext cx="108900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ПО «НМЗ»</a:t>
            </a:r>
            <a:endParaRPr lang="en-US" sz="24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  <a:p>
            <a:pPr algn="ctr"/>
            <a:r>
              <a:rPr lang="ru-RU" sz="24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Механосборочный цех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22FF0C6-CD85-4DCA-8098-372C9B0FD949}"/>
              </a:ext>
            </a:extLst>
          </p:cNvPr>
          <p:cNvSpPr/>
          <p:nvPr/>
        </p:nvSpPr>
        <p:spPr>
          <a:xfrm>
            <a:off x="8572460" y="2705799"/>
            <a:ext cx="2600723" cy="392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ru-RU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Эффективные меры:</a:t>
            </a:r>
            <a:endParaRPr lang="ru-RU" b="1" dirty="0">
              <a:solidFill>
                <a:schemeClr val="accent2"/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EEE0BF4-4B44-4275-BFC4-EB1785CFB1DA}"/>
              </a:ext>
            </a:extLst>
          </p:cNvPr>
          <p:cNvSpPr/>
          <p:nvPr/>
        </p:nvSpPr>
        <p:spPr>
          <a:xfrm>
            <a:off x="7612602" y="3049409"/>
            <a:ext cx="44137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b="1" dirty="0">
                <a:solidFill>
                  <a:schemeClr val="bg1"/>
                </a:solidFill>
              </a:rPr>
              <a:t>Немедленно</a:t>
            </a:r>
            <a:r>
              <a:rPr lang="ru-RU" sz="1600" dirty="0">
                <a:solidFill>
                  <a:schemeClr val="bg1"/>
                </a:solidFill>
              </a:rPr>
              <a:t> привести в соответствие высоту перильного ограждения обеспечив устойчивость.</a:t>
            </a:r>
            <a:endParaRPr lang="ru-RU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2F82763-E771-486B-A4C2-5FD3AE3D1B81}"/>
              </a:ext>
            </a:extLst>
          </p:cNvPr>
          <p:cNvSpPr/>
          <p:nvPr/>
        </p:nvSpPr>
        <p:spPr>
          <a:xfrm>
            <a:off x="7627933" y="3743316"/>
            <a:ext cx="2945204" cy="414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>
                <a:solidFill>
                  <a:srgbClr val="92D050"/>
                </a:solidFill>
              </a:rPr>
              <a:t>Выполнено:  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DE3876E-1639-4E24-8736-DA6B32C468E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27"/>
          <a:stretch/>
        </p:blipFill>
        <p:spPr>
          <a:xfrm>
            <a:off x="957128" y="3098535"/>
            <a:ext cx="6229227" cy="3609566"/>
          </a:xfrm>
          <a:prstGeom prst="rect">
            <a:avLst/>
          </a:prstGeom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A4F833F0-E78D-4363-82F5-C70164B51B65}"/>
              </a:ext>
            </a:extLst>
          </p:cNvPr>
          <p:cNvSpPr/>
          <p:nvPr/>
        </p:nvSpPr>
        <p:spPr>
          <a:xfrm>
            <a:off x="4828724" y="3616143"/>
            <a:ext cx="1854686" cy="1212168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15D5CA3-8FF0-48DA-883A-E8B1A47DAE95}"/>
              </a:ext>
            </a:extLst>
          </p:cNvPr>
          <p:cNvSpPr/>
          <p:nvPr/>
        </p:nvSpPr>
        <p:spPr>
          <a:xfrm>
            <a:off x="344776" y="975008"/>
            <a:ext cx="726782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500" b="1" dirty="0">
                <a:solidFill>
                  <a:srgbClr val="FF0000"/>
                </a:solidFill>
              </a:rPr>
              <a:t>С-8.</a:t>
            </a:r>
            <a:r>
              <a:rPr lang="ru-RU" sz="1500" b="1" dirty="0">
                <a:solidFill>
                  <a:schemeClr val="bg1"/>
                </a:solidFill>
              </a:rPr>
              <a:t> Наличие, исправность, достаточность защитных ограждений, предохранительных устройств.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45AE06DD-E56D-47E2-8A1C-60A85149F830}"/>
              </a:ext>
            </a:extLst>
          </p:cNvPr>
          <p:cNvSpPr/>
          <p:nvPr/>
        </p:nvSpPr>
        <p:spPr>
          <a:xfrm>
            <a:off x="7612603" y="975008"/>
            <a:ext cx="452042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700" b="1" dirty="0">
                <a:solidFill>
                  <a:srgbClr val="7030A0"/>
                </a:solidFill>
              </a:rPr>
              <a:t>После анализа актов предписаний Навоийской площадки ГУ ОТ и ТБ </a:t>
            </a:r>
            <a:r>
              <a:rPr lang="en-US" sz="1700" b="1" dirty="0">
                <a:solidFill>
                  <a:srgbClr val="7030A0"/>
                </a:solidFill>
              </a:rPr>
              <a:t>EISTB.NGMK.UZ</a:t>
            </a:r>
            <a:r>
              <a:rPr lang="ru-RU" sz="1700" b="1" dirty="0">
                <a:solidFill>
                  <a:srgbClr val="7030A0"/>
                </a:solidFill>
              </a:rPr>
              <a:t> из 7 актов с 01.01.2025г. по </a:t>
            </a:r>
            <a:r>
              <a:rPr lang="ru-RU" sz="1700" b="1" dirty="0" err="1">
                <a:solidFill>
                  <a:srgbClr val="7030A0"/>
                </a:solidFill>
              </a:rPr>
              <a:t>н.в</a:t>
            </a:r>
            <a:r>
              <a:rPr lang="ru-RU" sz="1700" b="1" dirty="0">
                <a:solidFill>
                  <a:srgbClr val="7030A0"/>
                </a:solidFill>
              </a:rPr>
              <a:t>. отражено 2 нарушение по С-8. Выездной комиссией АО «НГМК» выявлено </a:t>
            </a:r>
            <a:r>
              <a:rPr lang="en-US" sz="1700" b="1" dirty="0">
                <a:solidFill>
                  <a:srgbClr val="7030A0"/>
                </a:solidFill>
              </a:rPr>
              <a:t>9</a:t>
            </a:r>
            <a:r>
              <a:rPr lang="ru-RU" sz="1700" b="1" dirty="0">
                <a:solidFill>
                  <a:srgbClr val="7030A0"/>
                </a:solidFill>
              </a:rPr>
              <a:t> нарушений по С-8. </a:t>
            </a:r>
          </a:p>
        </p:txBody>
      </p:sp>
      <p:pic>
        <p:nvPicPr>
          <p:cNvPr id="13" name="Picture 2" descr="D:\Profile\SHS.Asanov\Desktop\ФОТО РАБОТА НМЗ 2024\ФОТО ГУ февраль 2025г\ЛЦ\IMG_20250206_112335_572.jpg">
            <a:extLst>
              <a:ext uri="{FF2B5EF4-FFF2-40B4-BE49-F238E27FC236}">
                <a16:creationId xmlns:a16="http://schemas.microsoft.com/office/drawing/2014/main" id="{C68AF4DE-89B1-439B-954E-B79FFF239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0102" y="4157404"/>
            <a:ext cx="4340760" cy="2547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51957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0gDn1l7TlyrFhv1Bb7CD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15840</TotalTime>
  <Words>2477</Words>
  <Application>Microsoft Office PowerPoint</Application>
  <PresentationFormat>Широкоэкранный</PresentationFormat>
  <Paragraphs>213</Paragraphs>
  <Slides>18</Slides>
  <Notes>13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7" baseType="lpstr">
      <vt:lpstr>Arial</vt:lpstr>
      <vt:lpstr>Calibri</vt:lpstr>
      <vt:lpstr>Century Gothic</vt:lpstr>
      <vt:lpstr>Palatino Linotype</vt:lpstr>
      <vt:lpstr>Tahoma</vt:lpstr>
      <vt:lpstr>Times New Roman</vt:lpstr>
      <vt:lpstr>Wingdings 3</vt:lpstr>
      <vt:lpstr>Сектор</vt:lpstr>
      <vt:lpstr>think-cell Slide</vt:lpstr>
      <vt:lpstr>Выездная проверка состояния охраны труда в  ПО «НМЗ», анализ в информационной системе eistb.ngmk.uz за период с 16.01.2025г. по 31.01.2025г. И ход исполнения приказа №738 от 31.10.2024г.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 Р Е З Е Н Т А Ц И Я</dc:title>
  <dc:creator>Ozodjon E. Farmonov</dc:creator>
  <cp:lastModifiedBy>AP.Cherdantsev</cp:lastModifiedBy>
  <cp:revision>575</cp:revision>
  <cp:lastPrinted>2025-01-23T12:41:31Z</cp:lastPrinted>
  <dcterms:created xsi:type="dcterms:W3CDTF">2024-04-15T11:10:19Z</dcterms:created>
  <dcterms:modified xsi:type="dcterms:W3CDTF">2025-02-06T12:52:33Z</dcterms:modified>
</cp:coreProperties>
</file>

<file path=docProps/thumbnail.jpeg>
</file>